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264" r:id="rId3"/>
    <p:sldId id="266" r:id="rId4"/>
    <p:sldId id="347" r:id="rId5"/>
    <p:sldId id="348" r:id="rId6"/>
    <p:sldId id="360" r:id="rId7"/>
    <p:sldId id="279" r:id="rId8"/>
    <p:sldId id="277" r:id="rId9"/>
    <p:sldId id="273" r:id="rId10"/>
    <p:sldId id="357" r:id="rId11"/>
    <p:sldId id="353" r:id="rId12"/>
    <p:sldId id="358" r:id="rId13"/>
    <p:sldId id="271" r:id="rId14"/>
    <p:sldId id="270" r:id="rId15"/>
    <p:sldId id="269" r:id="rId16"/>
    <p:sldId id="268" r:id="rId17"/>
    <p:sldId id="260" r:id="rId18"/>
    <p:sldId id="267" r:id="rId19"/>
    <p:sldId id="317" r:id="rId20"/>
    <p:sldId id="318" r:id="rId21"/>
    <p:sldId id="319" r:id="rId22"/>
    <p:sldId id="323" r:id="rId23"/>
    <p:sldId id="320" r:id="rId24"/>
    <p:sldId id="321" r:id="rId25"/>
    <p:sldId id="324" r:id="rId26"/>
    <p:sldId id="325" r:id="rId27"/>
    <p:sldId id="326" r:id="rId28"/>
    <p:sldId id="327" r:id="rId29"/>
    <p:sldId id="329" r:id="rId30"/>
    <p:sldId id="261" r:id="rId31"/>
    <p:sldId id="330" r:id="rId32"/>
    <p:sldId id="331" r:id="rId33"/>
    <p:sldId id="354" r:id="rId34"/>
    <p:sldId id="332" r:id="rId35"/>
    <p:sldId id="333" r:id="rId36"/>
    <p:sldId id="300" r:id="rId37"/>
    <p:sldId id="301" r:id="rId38"/>
    <p:sldId id="302" r:id="rId39"/>
    <p:sldId id="303" r:id="rId40"/>
    <p:sldId id="304" r:id="rId41"/>
    <p:sldId id="305" r:id="rId42"/>
    <p:sldId id="306" r:id="rId43"/>
    <p:sldId id="307" r:id="rId44"/>
    <p:sldId id="342" r:id="rId45"/>
    <p:sldId id="308" r:id="rId46"/>
    <p:sldId id="309" r:id="rId47"/>
    <p:sldId id="310" r:id="rId48"/>
    <p:sldId id="344" r:id="rId49"/>
    <p:sldId id="311" r:id="rId50"/>
    <p:sldId id="262" r:id="rId51"/>
    <p:sldId id="351" r:id="rId52"/>
    <p:sldId id="313" r:id="rId53"/>
    <p:sldId id="314" r:id="rId54"/>
    <p:sldId id="315" r:id="rId55"/>
    <p:sldId id="316" r:id="rId56"/>
    <p:sldId id="346" r:id="rId57"/>
    <p:sldId id="356" r:id="rId58"/>
    <p:sldId id="283" r:id="rId59"/>
    <p:sldId id="284" r:id="rId60"/>
    <p:sldId id="285" r:id="rId61"/>
    <p:sldId id="286" r:id="rId62"/>
    <p:sldId id="359" r:id="rId6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00AEEF"/>
    <a:srgbClr val="004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80" d="100"/>
          <a:sy n="80" d="100"/>
        </p:scale>
        <p:origin x="-852"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2" d="100"/>
          <a:sy n="132" d="100"/>
        </p:scale>
        <p:origin x="-2760"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Reserves</a:t>
            </a:r>
            <a:endParaRPr lang="en-US" dirty="0"/>
          </a:p>
        </c:rich>
      </c:tx>
      <c:layout/>
      <c:overlay val="0"/>
    </c:title>
    <c:autoTitleDeleted val="0"/>
    <c:plotArea>
      <c:layout/>
      <c:barChart>
        <c:barDir val="col"/>
        <c:grouping val="clustered"/>
        <c:varyColors val="0"/>
        <c:ser>
          <c:idx val="0"/>
          <c:order val="0"/>
          <c:tx>
            <c:strRef>
              <c:f>Sheet1!$B$1</c:f>
              <c:strCache>
                <c:ptCount val="1"/>
                <c:pt idx="0">
                  <c:v>Reserves (000)</c:v>
                </c:pt>
              </c:strCache>
            </c:strRef>
          </c:tx>
          <c:invertIfNegative val="0"/>
          <c:cat>
            <c:numRef>
              <c:f>Sheet1!$A$2:$A$5</c:f>
              <c:numCache>
                <c:formatCode>General</c:formatCode>
                <c:ptCount val="4"/>
                <c:pt idx="0">
                  <c:v>2010</c:v>
                </c:pt>
                <c:pt idx="1">
                  <c:v>2011</c:v>
                </c:pt>
                <c:pt idx="2">
                  <c:v>2012</c:v>
                </c:pt>
                <c:pt idx="3">
                  <c:v>2013</c:v>
                </c:pt>
              </c:numCache>
            </c:numRef>
          </c:cat>
          <c:val>
            <c:numRef>
              <c:f>Sheet1!$B$2:$B$5</c:f>
              <c:numCache>
                <c:formatCode>"R"#,##0_);[Red]\("R"#,##0\)</c:formatCode>
                <c:ptCount val="4"/>
                <c:pt idx="0">
                  <c:v>706634</c:v>
                </c:pt>
                <c:pt idx="1">
                  <c:v>751203</c:v>
                </c:pt>
                <c:pt idx="2">
                  <c:v>777413</c:v>
                </c:pt>
                <c:pt idx="3">
                  <c:v>969505</c:v>
                </c:pt>
              </c:numCache>
            </c:numRef>
          </c:val>
        </c:ser>
        <c:dLbls>
          <c:showLegendKey val="0"/>
          <c:showVal val="1"/>
          <c:showCatName val="0"/>
          <c:showSerName val="0"/>
          <c:showPercent val="0"/>
          <c:showBubbleSize val="0"/>
        </c:dLbls>
        <c:gapWidth val="150"/>
        <c:axId val="79599872"/>
        <c:axId val="79690368"/>
      </c:barChart>
      <c:catAx>
        <c:axId val="79599872"/>
        <c:scaling>
          <c:orientation val="minMax"/>
        </c:scaling>
        <c:delete val="0"/>
        <c:axPos val="b"/>
        <c:numFmt formatCode="General" sourceLinked="1"/>
        <c:majorTickMark val="none"/>
        <c:minorTickMark val="none"/>
        <c:tickLblPos val="nextTo"/>
        <c:crossAx val="79690368"/>
        <c:crosses val="autoZero"/>
        <c:auto val="1"/>
        <c:lblAlgn val="ctr"/>
        <c:lblOffset val="100"/>
        <c:noMultiLvlLbl val="0"/>
      </c:catAx>
      <c:valAx>
        <c:axId val="79690368"/>
        <c:scaling>
          <c:orientation val="minMax"/>
        </c:scaling>
        <c:delete val="1"/>
        <c:axPos val="l"/>
        <c:numFmt formatCode="&quot;R&quot;#,##0_);[Red]\(&quot;R&quot;#,##0\)" sourceLinked="1"/>
        <c:majorTickMark val="none"/>
        <c:minorTickMark val="none"/>
        <c:tickLblPos val="nextTo"/>
        <c:crossAx val="7959987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ZA"/>
              <a:t>Growth</a:t>
            </a:r>
          </a:p>
        </c:rich>
      </c:tx>
      <c:layout/>
      <c:overlay val="0"/>
    </c:title>
    <c:autoTitleDeleted val="0"/>
    <c:plotArea>
      <c:layout/>
      <c:barChart>
        <c:barDir val="col"/>
        <c:grouping val="clustered"/>
        <c:varyColors val="0"/>
        <c:ser>
          <c:idx val="0"/>
          <c:order val="0"/>
          <c:tx>
            <c:strRef>
              <c:f>Sheet1!$B$1</c:f>
              <c:strCache>
                <c:ptCount val="1"/>
                <c:pt idx="0">
                  <c:v>Principal Members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65857</c:v>
                </c:pt>
                <c:pt idx="1">
                  <c:v>69982</c:v>
                </c:pt>
                <c:pt idx="2">
                  <c:v>73715</c:v>
                </c:pt>
                <c:pt idx="3">
                  <c:v>81888</c:v>
                </c:pt>
              </c:numCache>
            </c:numRef>
          </c:val>
        </c:ser>
        <c:ser>
          <c:idx val="1"/>
          <c:order val="1"/>
          <c:tx>
            <c:strRef>
              <c:f>Sheet1!$C$1</c:f>
              <c:strCache>
                <c:ptCount val="1"/>
                <c:pt idx="0">
                  <c:v>Beneficiaries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141759</c:v>
                </c:pt>
                <c:pt idx="1">
                  <c:v>147864</c:v>
                </c:pt>
                <c:pt idx="2">
                  <c:v>154222</c:v>
                </c:pt>
                <c:pt idx="3">
                  <c:v>172443</c:v>
                </c:pt>
              </c:numCache>
            </c:numRef>
          </c:val>
        </c:ser>
        <c:dLbls>
          <c:showLegendKey val="0"/>
          <c:showVal val="1"/>
          <c:showCatName val="0"/>
          <c:showSerName val="0"/>
          <c:showPercent val="0"/>
          <c:showBubbleSize val="0"/>
        </c:dLbls>
        <c:gapWidth val="150"/>
        <c:axId val="106871040"/>
        <c:axId val="113050368"/>
      </c:barChart>
      <c:catAx>
        <c:axId val="106871040"/>
        <c:scaling>
          <c:orientation val="minMax"/>
        </c:scaling>
        <c:delete val="0"/>
        <c:axPos val="b"/>
        <c:numFmt formatCode="General" sourceLinked="1"/>
        <c:majorTickMark val="none"/>
        <c:minorTickMark val="none"/>
        <c:tickLblPos val="nextTo"/>
        <c:crossAx val="113050368"/>
        <c:crosses val="autoZero"/>
        <c:auto val="1"/>
        <c:lblAlgn val="ctr"/>
        <c:lblOffset val="100"/>
        <c:noMultiLvlLbl val="0"/>
      </c:catAx>
      <c:valAx>
        <c:axId val="113050368"/>
        <c:scaling>
          <c:orientation val="minMax"/>
        </c:scaling>
        <c:delete val="1"/>
        <c:axPos val="l"/>
        <c:numFmt formatCode="#,##0" sourceLinked="1"/>
        <c:majorTickMark val="none"/>
        <c:minorTickMark val="none"/>
        <c:tickLblPos val="nextTo"/>
        <c:crossAx val="10687104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ZA" dirty="0" smtClean="0"/>
              <a:t>Profile</a:t>
            </a:r>
            <a:endParaRPr lang="en-ZA" dirty="0"/>
          </a:p>
        </c:rich>
      </c:tx>
      <c:layout/>
      <c:overlay val="0"/>
    </c:title>
    <c:autoTitleDeleted val="0"/>
    <c:plotArea>
      <c:layout/>
      <c:barChart>
        <c:barDir val="col"/>
        <c:grouping val="clustered"/>
        <c:varyColors val="0"/>
        <c:ser>
          <c:idx val="0"/>
          <c:order val="0"/>
          <c:tx>
            <c:strRef>
              <c:f>Sheet1!$B$1</c:f>
              <c:strCache>
                <c:ptCount val="1"/>
                <c:pt idx="0">
                  <c:v>Solvency %</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Sheet1!$A$2:$A$5</c:f>
              <c:numCache>
                <c:formatCode>General</c:formatCode>
                <c:ptCount val="4"/>
                <c:pt idx="0">
                  <c:v>2010</c:v>
                </c:pt>
                <c:pt idx="1">
                  <c:v>2011</c:v>
                </c:pt>
                <c:pt idx="2">
                  <c:v>2012</c:v>
                </c:pt>
                <c:pt idx="3">
                  <c:v>2013</c:v>
                </c:pt>
              </c:numCache>
            </c:numRef>
          </c:cat>
          <c:val>
            <c:numRef>
              <c:f>Sheet1!$B$2:$B$5</c:f>
              <c:numCache>
                <c:formatCode>_(* #,##0.00_);_(* \(#,##0.00\);_(* "-"??_);_(@_)</c:formatCode>
                <c:ptCount val="4"/>
                <c:pt idx="0">
                  <c:v>32.409999999999997</c:v>
                </c:pt>
                <c:pt idx="1">
                  <c:v>30.22</c:v>
                </c:pt>
                <c:pt idx="2">
                  <c:v>30.22</c:v>
                </c:pt>
                <c:pt idx="3">
                  <c:v>26.8</c:v>
                </c:pt>
              </c:numCache>
            </c:numRef>
          </c:val>
        </c:ser>
        <c:ser>
          <c:idx val="1"/>
          <c:order val="1"/>
          <c:tx>
            <c:strRef>
              <c:f>Sheet1!$C$1</c:f>
              <c:strCache>
                <c:ptCount val="1"/>
                <c:pt idx="0">
                  <c:v>Ave age (Principal member)</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49.07</c:v>
                </c:pt>
                <c:pt idx="1">
                  <c:v>49.24</c:v>
                </c:pt>
                <c:pt idx="2">
                  <c:v>48.97</c:v>
                </c:pt>
                <c:pt idx="3">
                  <c:v>48.86</c:v>
                </c:pt>
              </c:numCache>
            </c:numRef>
          </c:val>
        </c:ser>
        <c:ser>
          <c:idx val="2"/>
          <c:order val="2"/>
          <c:tx>
            <c:strRef>
              <c:f>Sheet1!$D$1</c:f>
              <c:strCache>
                <c:ptCount val="1"/>
                <c:pt idx="0">
                  <c:v>Ave age (Beneficiary)</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37</c:v>
                </c:pt>
                <c:pt idx="1">
                  <c:v>37.5</c:v>
                </c:pt>
                <c:pt idx="2">
                  <c:v>37.4</c:v>
                </c:pt>
                <c:pt idx="3">
                  <c:v>37.659999999999997</c:v>
                </c:pt>
              </c:numCache>
            </c:numRef>
          </c:val>
        </c:ser>
        <c:ser>
          <c:idx val="3"/>
          <c:order val="3"/>
          <c:tx>
            <c:strRef>
              <c:f>Sheet1!$E$1</c:f>
              <c:strCache>
                <c:ptCount val="1"/>
                <c:pt idx="0">
                  <c:v>% Members older than 65</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Sheet1!$A$2:$A$5</c:f>
              <c:numCache>
                <c:formatCode>General</c:formatCode>
                <c:ptCount val="4"/>
                <c:pt idx="0">
                  <c:v>2010</c:v>
                </c:pt>
                <c:pt idx="1">
                  <c:v>2011</c:v>
                </c:pt>
                <c:pt idx="2">
                  <c:v>2012</c:v>
                </c:pt>
                <c:pt idx="3">
                  <c:v>2013</c:v>
                </c:pt>
              </c:numCache>
            </c:numRef>
          </c:cat>
          <c:val>
            <c:numRef>
              <c:f>Sheet1!$E$2:$E$5</c:f>
              <c:numCache>
                <c:formatCode>_(* #,##0.00_);_(* \(#,##0.00\);_(* "-"??_);_(@_)</c:formatCode>
                <c:ptCount val="4"/>
                <c:pt idx="0">
                  <c:v>12.1</c:v>
                </c:pt>
                <c:pt idx="1">
                  <c:v>19</c:v>
                </c:pt>
                <c:pt idx="2">
                  <c:v>17.8</c:v>
                </c:pt>
                <c:pt idx="3" formatCode="General">
                  <c:v>17.97</c:v>
                </c:pt>
              </c:numCache>
            </c:numRef>
          </c:val>
        </c:ser>
        <c:dLbls>
          <c:showLegendKey val="0"/>
          <c:showVal val="1"/>
          <c:showCatName val="0"/>
          <c:showSerName val="0"/>
          <c:showPercent val="0"/>
          <c:showBubbleSize val="0"/>
        </c:dLbls>
        <c:gapWidth val="150"/>
        <c:axId val="137130752"/>
        <c:axId val="137344512"/>
      </c:barChart>
      <c:catAx>
        <c:axId val="137130752"/>
        <c:scaling>
          <c:orientation val="minMax"/>
        </c:scaling>
        <c:delete val="0"/>
        <c:axPos val="b"/>
        <c:numFmt formatCode="General" sourceLinked="1"/>
        <c:majorTickMark val="none"/>
        <c:minorTickMark val="none"/>
        <c:tickLblPos val="nextTo"/>
        <c:crossAx val="137344512"/>
        <c:crosses val="autoZero"/>
        <c:auto val="1"/>
        <c:lblAlgn val="ctr"/>
        <c:lblOffset val="100"/>
        <c:noMultiLvlLbl val="0"/>
      </c:catAx>
      <c:valAx>
        <c:axId val="137344512"/>
        <c:scaling>
          <c:orientation val="minMax"/>
        </c:scaling>
        <c:delete val="1"/>
        <c:axPos val="l"/>
        <c:numFmt formatCode="_(* #,##0.00_);_(* \(#,##0.00\);_(* &quot;-&quot;??_);_(@_)" sourceLinked="1"/>
        <c:majorTickMark val="none"/>
        <c:minorTickMark val="none"/>
        <c:tickLblPos val="nextTo"/>
        <c:crossAx val="137130752"/>
        <c:crosses val="autoZero"/>
        <c:crossBetween val="between"/>
      </c:valAx>
    </c:plotArea>
    <c:legend>
      <c:legendPos val="t"/>
      <c:layout>
        <c:manualLayout>
          <c:xMode val="edge"/>
          <c:yMode val="edge"/>
          <c:x val="2.2321922132331092E-2"/>
          <c:y val="0.11575565631710164"/>
          <c:w val="0.95115259822990805"/>
          <c:h val="0.20024437305222503"/>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20AA6CF-D420-4F46-8D64-0BB1427A0471}" type="datetimeFigureOut">
              <a:rPr lang="en-US" smtClean="0"/>
              <a:t>10/9/2013</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BF94305-BD0B-9041-A81D-7D75C9ED9FCD}" type="slidenum">
              <a:rPr lang="en-US" smtClean="0"/>
              <a:t>‹#›</a:t>
            </a:fld>
            <a:endParaRPr lang="en-US" dirty="0"/>
          </a:p>
        </p:txBody>
      </p:sp>
    </p:spTree>
    <p:extLst>
      <p:ext uri="{BB962C8B-B14F-4D97-AF65-F5344CB8AC3E}">
        <p14:creationId xmlns:p14="http://schemas.microsoft.com/office/powerpoint/2010/main" val="1854758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30043B6-8E96-F94B-930F-3954FFF5FE78}" type="datetimeFigureOut">
              <a:rPr lang="en-US" smtClean="0"/>
              <a:t>10/9/2013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C277AC-7EC1-0E4A-B144-3682855BA9BF}" type="slidenum">
              <a:rPr lang="en-US" smtClean="0"/>
              <a:t>‹#›</a:t>
            </a:fld>
            <a:endParaRPr lang="en-US" dirty="0"/>
          </a:p>
        </p:txBody>
      </p:sp>
    </p:spTree>
    <p:extLst>
      <p:ext uri="{BB962C8B-B14F-4D97-AF65-F5344CB8AC3E}">
        <p14:creationId xmlns:p14="http://schemas.microsoft.com/office/powerpoint/2010/main" val="3542956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277AC-7EC1-0E4A-B144-3682855BA9BF}" type="slidenum">
              <a:rPr lang="en-US" smtClean="0"/>
              <a:t>13</a:t>
            </a:fld>
            <a:endParaRPr lang="en-US" dirty="0"/>
          </a:p>
        </p:txBody>
      </p:sp>
    </p:spTree>
    <p:extLst>
      <p:ext uri="{BB962C8B-B14F-4D97-AF65-F5344CB8AC3E}">
        <p14:creationId xmlns:p14="http://schemas.microsoft.com/office/powerpoint/2010/main" val="167464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40769"/>
            <a:ext cx="8229600" cy="43924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52FA54-B972-42E1-82B0-C7C3BAEE8FE0}" type="datetimeFigureOut">
              <a:rPr lang="en-US" smtClean="0"/>
              <a:pPr/>
              <a:t>10/9/2013</a:t>
            </a:fld>
            <a:endParaRPr lang="en-US" dirty="0"/>
          </a:p>
        </p:txBody>
      </p:sp>
      <p:sp>
        <p:nvSpPr>
          <p:cNvPr id="5" name="Footer Placeholder 4"/>
          <p:cNvSpPr>
            <a:spLocks noGrp="1"/>
          </p:cNvSpPr>
          <p:nvPr>
            <p:ph type="ftr" sz="quarter" idx="11"/>
          </p:nvPr>
        </p:nvSpPr>
        <p:spPr>
          <a:xfrm>
            <a:off x="428596" y="6357958"/>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Divider page.jpg"/>
          <p:cNvPicPr>
            <a:picLocks noChangeAspect="1"/>
          </p:cNvPicPr>
          <p:nvPr userDrawn="1"/>
        </p:nvPicPr>
        <p:blipFill>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722313" y="3143248"/>
            <a:ext cx="7772400" cy="1362075"/>
          </a:xfrm>
          <a:prstGeom prst="rect">
            <a:avLst/>
          </a:prstGeom>
        </p:spPr>
        <p:txBody>
          <a:bodyPr anchor="t">
            <a:normAutofit/>
          </a:bodyPr>
          <a:lstStyle>
            <a:lvl1pPr algn="l">
              <a:defRPr sz="2800" b="1" cap="none" baseline="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428596" y="6350023"/>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
        <p:nvSpPr>
          <p:cNvPr id="7" name="TextBox 6"/>
          <p:cNvSpPr txBox="1"/>
          <p:nvPr userDrawn="1"/>
        </p:nvSpPr>
        <p:spPr>
          <a:xfrm>
            <a:off x="323528" y="6453336"/>
            <a:ext cx="4139952" cy="174407"/>
          </a:xfrm>
          <a:prstGeom prst="rect">
            <a:avLst/>
          </a:prstGeom>
          <a:noFill/>
        </p:spPr>
        <p:txBody>
          <a:bodyPr wrap="square" rtlCol="0">
            <a:spAutoFit/>
          </a:bodyPr>
          <a:lstStyle/>
          <a:p>
            <a:r>
              <a:rPr lang="en-GB" sz="800" baseline="30000" dirty="0"/>
              <a:t>Bestmed Medical Scheme is an Authorised Financial Services Provider (FSP no. 44058)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Divider page 2.jpg"/>
          <p:cNvPicPr>
            <a:picLocks noChangeAspect="1"/>
          </p:cNvPicPr>
          <p:nvPr userDrawn="1"/>
        </p:nvPicPr>
        <p:blipFill>
          <a:blip r:embed="rId2"/>
          <a:stretch>
            <a:fillRect/>
          </a:stretch>
        </p:blipFill>
        <p:spPr>
          <a:xfrm>
            <a:off x="0" y="0"/>
            <a:ext cx="9144000" cy="6858000"/>
          </a:xfrm>
          <a:prstGeom prst="rect">
            <a:avLst/>
          </a:prstGeom>
        </p:spPr>
      </p:pic>
      <p:sp>
        <p:nvSpPr>
          <p:cNvPr id="6" name="Footer Placeholder 5"/>
          <p:cNvSpPr>
            <a:spLocks noGrp="1"/>
          </p:cNvSpPr>
          <p:nvPr>
            <p:ph type="ftr" sz="quarter" idx="11"/>
          </p:nvPr>
        </p:nvSpPr>
        <p:spPr>
          <a:xfrm>
            <a:off x="428596" y="6350023"/>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
        <p:nvSpPr>
          <p:cNvPr id="8" name="Title 1"/>
          <p:cNvSpPr>
            <a:spLocks noGrp="1"/>
          </p:cNvSpPr>
          <p:nvPr>
            <p:ph type="title" hasCustomPrompt="1"/>
          </p:nvPr>
        </p:nvSpPr>
        <p:spPr>
          <a:xfrm>
            <a:off x="428596" y="3143248"/>
            <a:ext cx="7772400" cy="1362075"/>
          </a:xfrm>
          <a:prstGeom prst="rect">
            <a:avLst/>
          </a:prstGeom>
        </p:spPr>
        <p:txBody>
          <a:bodyPr anchor="t">
            <a:normAutofit/>
          </a:bodyPr>
          <a:lstStyle>
            <a:lvl1pPr algn="l">
              <a:defRPr sz="2800" b="1" cap="none" baseline="0"/>
            </a:lvl1pPr>
          </a:lstStyle>
          <a:p>
            <a:r>
              <a:rPr lang="en-US" dirty="0" smtClean="0"/>
              <a:t>Click to edit master title style</a:t>
            </a:r>
            <a:endParaRPr lang="en-US" dirty="0"/>
          </a:p>
        </p:txBody>
      </p:sp>
      <p:sp>
        <p:nvSpPr>
          <p:cNvPr id="10" name="TextBox 9"/>
          <p:cNvSpPr txBox="1"/>
          <p:nvPr userDrawn="1"/>
        </p:nvSpPr>
        <p:spPr>
          <a:xfrm>
            <a:off x="323528" y="6453336"/>
            <a:ext cx="4139952" cy="174407"/>
          </a:xfrm>
          <a:prstGeom prst="rect">
            <a:avLst/>
          </a:prstGeom>
          <a:noFill/>
        </p:spPr>
        <p:txBody>
          <a:bodyPr wrap="square" rtlCol="0">
            <a:spAutoFit/>
          </a:bodyPr>
          <a:lstStyle/>
          <a:p>
            <a:r>
              <a:rPr lang="en-GB" sz="800" baseline="30000" dirty="0"/>
              <a:t>Bestmed Medical Scheme is an Authorised Financial Services Provider (FSP no. 44058)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ivider page 3.jpg"/>
          <p:cNvPicPr>
            <a:picLocks noChangeAspect="1"/>
          </p:cNvPicPr>
          <p:nvPr userDrawn="1"/>
        </p:nvPicPr>
        <p:blipFill>
          <a:blip r:embed="rId2"/>
          <a:stretch>
            <a:fillRect/>
          </a:stretch>
        </p:blipFill>
        <p:spPr>
          <a:xfrm>
            <a:off x="0" y="0"/>
            <a:ext cx="9144000" cy="6858000"/>
          </a:xfrm>
          <a:prstGeom prst="rect">
            <a:avLst/>
          </a:prstGeom>
        </p:spPr>
      </p:pic>
      <p:sp>
        <p:nvSpPr>
          <p:cNvPr id="8" name="Footer Placeholder 7"/>
          <p:cNvSpPr>
            <a:spLocks noGrp="1"/>
          </p:cNvSpPr>
          <p:nvPr>
            <p:ph type="ftr" sz="quarter" idx="11"/>
          </p:nvPr>
        </p:nvSpPr>
        <p:spPr>
          <a:xfrm>
            <a:off x="428596" y="6350023"/>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
        <p:nvSpPr>
          <p:cNvPr id="10" name="Title 1"/>
          <p:cNvSpPr>
            <a:spLocks noGrp="1"/>
          </p:cNvSpPr>
          <p:nvPr>
            <p:ph type="title" hasCustomPrompt="1"/>
          </p:nvPr>
        </p:nvSpPr>
        <p:spPr>
          <a:xfrm>
            <a:off x="428596" y="3143248"/>
            <a:ext cx="7772400" cy="1362075"/>
          </a:xfrm>
          <a:prstGeom prst="rect">
            <a:avLst/>
          </a:prstGeom>
        </p:spPr>
        <p:txBody>
          <a:bodyPr anchor="t">
            <a:normAutofit/>
          </a:bodyPr>
          <a:lstStyle>
            <a:lvl1pPr algn="l">
              <a:defRPr sz="2800" b="1" cap="none" baseline="0"/>
            </a:lvl1pPr>
          </a:lstStyle>
          <a:p>
            <a:r>
              <a:rPr lang="en-US" dirty="0" smtClean="0"/>
              <a:t>Click to edit master title style</a:t>
            </a:r>
            <a:endParaRPr lang="en-US" dirty="0"/>
          </a:p>
        </p:txBody>
      </p:sp>
      <p:sp>
        <p:nvSpPr>
          <p:cNvPr id="6" name="TextBox 5"/>
          <p:cNvSpPr txBox="1"/>
          <p:nvPr userDrawn="1"/>
        </p:nvSpPr>
        <p:spPr>
          <a:xfrm>
            <a:off x="323528" y="6453336"/>
            <a:ext cx="4139952" cy="174407"/>
          </a:xfrm>
          <a:prstGeom prst="rect">
            <a:avLst/>
          </a:prstGeom>
          <a:noFill/>
        </p:spPr>
        <p:txBody>
          <a:bodyPr wrap="square" rtlCol="0">
            <a:spAutoFit/>
          </a:bodyPr>
          <a:lstStyle/>
          <a:p>
            <a:r>
              <a:rPr lang="en-GB" sz="800" baseline="30000" dirty="0"/>
              <a:t>Bestmed Medical Scheme is an Authorised Financial Services Provider (FSP no. 44058)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28596" y="6350023"/>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28596" y="6350023"/>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3500430" y="6357958"/>
            <a:ext cx="2133600" cy="365125"/>
          </a:xfrm>
          <a:prstGeom prst="rect">
            <a:avLst/>
          </a:prstGeom>
        </p:spPr>
        <p:txBody>
          <a:bodyPr/>
          <a:lstStyle/>
          <a:p>
            <a:fld id="{FF5CB2E0-194C-4E65-8CFB-7318C77C06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Content Placeholder 1"/>
          <p:cNvSpPr>
            <a:spLocks noGrp="1"/>
          </p:cNvSpPr>
          <p:nvPr>
            <p:ph idx="1"/>
          </p:nvPr>
        </p:nvSpPr>
        <p:spPr>
          <a:xfrm>
            <a:off x="457200" y="1422400"/>
            <a:ext cx="8229600" cy="4241801"/>
          </a:xfrm>
        </p:spPr>
        <p:txBody>
          <a:bodyPr/>
          <a:lstStyle/>
          <a:p>
            <a:endParaRPr lang="en-US" dirty="0"/>
          </a:p>
        </p:txBody>
      </p:sp>
      <p:sp>
        <p:nvSpPr>
          <p:cNvPr id="11" name="Title 2"/>
          <p:cNvSpPr>
            <a:spLocks noGrp="1"/>
          </p:cNvSpPr>
          <p:nvPr>
            <p:ph type="title"/>
          </p:nvPr>
        </p:nvSpPr>
        <p:spPr>
          <a:xfrm>
            <a:off x="457200" y="283369"/>
            <a:ext cx="5016500" cy="885031"/>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5542400"/>
            <a:ext cx="9143707" cy="1342984"/>
          </a:xfrm>
          <a:prstGeom prst="rect">
            <a:avLst/>
          </a:prstGeom>
        </p:spPr>
      </p:pic>
      <p:sp>
        <p:nvSpPr>
          <p:cNvPr id="9" name="Title Placeholder 1"/>
          <p:cNvSpPr>
            <a:spLocks noGrp="1"/>
          </p:cNvSpPr>
          <p:nvPr>
            <p:ph type="title"/>
          </p:nvPr>
        </p:nvSpPr>
        <p:spPr>
          <a:xfrm>
            <a:off x="457200" y="274638"/>
            <a:ext cx="8229600" cy="830262"/>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 name="Text Placeholder 2"/>
          <p:cNvSpPr>
            <a:spLocks noGrp="1"/>
          </p:cNvSpPr>
          <p:nvPr>
            <p:ph type="body" idx="1"/>
          </p:nvPr>
        </p:nvSpPr>
        <p:spPr>
          <a:xfrm>
            <a:off x="457200" y="1422400"/>
            <a:ext cx="8229600" cy="4241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57" r:id="rId6"/>
    <p:sldLayoutId id="2147483649" r:id="rId7"/>
  </p:sldLayoutIdLst>
  <p:txStyles>
    <p:titleStyle>
      <a:lvl1pPr algn="l" defTabSz="914400" rtl="0" eaLnBrk="1" latinLnBrk="0" hangingPunct="1">
        <a:spcBef>
          <a:spcPct val="0"/>
        </a:spcBef>
        <a:buNone/>
        <a:defRPr sz="2500" b="1" kern="1200">
          <a:solidFill>
            <a:srgbClr val="00426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9"/>
            <a:ext cx="9143707" cy="6857780"/>
          </a:xfrm>
          <a:prstGeom prst="rect">
            <a:avLst/>
          </a:prstGeom>
        </p:spPr>
      </p:pic>
      <p:sp>
        <p:nvSpPr>
          <p:cNvPr id="2" name="Title 1"/>
          <p:cNvSpPr>
            <a:spLocks noGrp="1"/>
          </p:cNvSpPr>
          <p:nvPr>
            <p:ph type="ctrTitle"/>
          </p:nvPr>
        </p:nvSpPr>
        <p:spPr>
          <a:xfrm>
            <a:off x="3635896" y="3068960"/>
            <a:ext cx="4896544" cy="857256"/>
          </a:xfrm>
          <a:prstGeom prst="rect">
            <a:avLst/>
          </a:prstGeom>
        </p:spPr>
        <p:txBody>
          <a:bodyPr anchor="t" anchorCtr="0">
            <a:normAutofit fontScale="90000"/>
          </a:bodyPr>
          <a:lstStyle/>
          <a:p>
            <a:r>
              <a:rPr lang="en-US" dirty="0" smtClean="0"/>
              <a:t>Sappi</a:t>
            </a:r>
            <a:br>
              <a:rPr lang="en-US" dirty="0" smtClean="0"/>
            </a:br>
            <a:r>
              <a:rPr lang="en-US" dirty="0" smtClean="0"/>
              <a:t>Year-end Revision</a:t>
            </a:r>
            <a:br>
              <a:rPr lang="en-US" dirty="0" smtClean="0"/>
            </a:br>
            <a:r>
              <a:rPr lang="en-US" dirty="0"/>
              <a:t/>
            </a:r>
            <a:br>
              <a:rPr lang="en-US" dirty="0"/>
            </a:br>
            <a:r>
              <a:rPr lang="en-US" dirty="0" smtClean="0"/>
              <a:t>October/ November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284984"/>
            <a:ext cx="7571184" cy="885031"/>
          </a:xfrm>
        </p:spPr>
        <p:txBody>
          <a:bodyPr/>
          <a:lstStyle/>
          <a:p>
            <a:pPr algn="ctr"/>
            <a:r>
              <a:rPr lang="en-US" dirty="0" smtClean="0"/>
              <a:t>Sappi</a:t>
            </a:r>
            <a:endParaRPr lang="en-US" dirty="0"/>
          </a:p>
        </p:txBody>
      </p:sp>
    </p:spTree>
    <p:extLst>
      <p:ext uri="{BB962C8B-B14F-4D97-AF65-F5344CB8AC3E}">
        <p14:creationId xmlns:p14="http://schemas.microsoft.com/office/powerpoint/2010/main" val="1941363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Member Registrations per Option – as at 31 August 2013</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84275"/>
            <a:ext cx="8229600"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59632" y="3140968"/>
            <a:ext cx="739177" cy="646331"/>
          </a:xfrm>
          <a:prstGeom prst="rect">
            <a:avLst/>
          </a:prstGeom>
          <a:noFill/>
        </p:spPr>
        <p:txBody>
          <a:bodyPr wrap="none" rtlCol="0">
            <a:spAutoFit/>
          </a:bodyPr>
          <a:lstStyle/>
          <a:p>
            <a:r>
              <a:rPr lang="en-US" dirty="0" smtClean="0"/>
              <a:t>Pace3</a:t>
            </a:r>
          </a:p>
          <a:p>
            <a:r>
              <a:rPr lang="en-US" dirty="0"/>
              <a:t> </a:t>
            </a:r>
            <a:r>
              <a:rPr lang="en-US" dirty="0" smtClean="0"/>
              <a:t>  17</a:t>
            </a:r>
            <a:endParaRPr lang="en-US" dirty="0"/>
          </a:p>
        </p:txBody>
      </p:sp>
      <p:sp>
        <p:nvSpPr>
          <p:cNvPr id="7" name="TextBox 6"/>
          <p:cNvSpPr txBox="1"/>
          <p:nvPr/>
        </p:nvSpPr>
        <p:spPr>
          <a:xfrm>
            <a:off x="1998810" y="4221088"/>
            <a:ext cx="844998" cy="646331"/>
          </a:xfrm>
          <a:prstGeom prst="rect">
            <a:avLst/>
          </a:prstGeom>
          <a:noFill/>
        </p:spPr>
        <p:txBody>
          <a:bodyPr wrap="square" rtlCol="0">
            <a:spAutoFit/>
          </a:bodyPr>
          <a:lstStyle/>
          <a:p>
            <a:r>
              <a:rPr lang="en-US" dirty="0" smtClean="0"/>
              <a:t>Pace2</a:t>
            </a:r>
          </a:p>
          <a:p>
            <a:r>
              <a:rPr lang="en-US" dirty="0"/>
              <a:t> </a:t>
            </a:r>
            <a:r>
              <a:rPr lang="en-US" dirty="0" smtClean="0"/>
              <a:t>  195</a:t>
            </a:r>
            <a:endParaRPr lang="en-US" dirty="0"/>
          </a:p>
        </p:txBody>
      </p:sp>
    </p:spTree>
    <p:extLst>
      <p:ext uri="{BB962C8B-B14F-4D97-AF65-F5344CB8AC3E}">
        <p14:creationId xmlns:p14="http://schemas.microsoft.com/office/powerpoint/2010/main" val="4114391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2852936"/>
            <a:ext cx="7571184" cy="885031"/>
          </a:xfrm>
        </p:spPr>
        <p:txBody>
          <a:bodyPr/>
          <a:lstStyle/>
          <a:p>
            <a:r>
              <a:rPr lang="en-US" dirty="0" smtClean="0"/>
              <a:t>Benefit Changes – 2014 </a:t>
            </a:r>
            <a:endParaRPr lang="en-US" dirty="0"/>
          </a:p>
        </p:txBody>
      </p:sp>
    </p:spTree>
    <p:extLst>
      <p:ext uri="{BB962C8B-B14F-4D97-AF65-F5344CB8AC3E}">
        <p14:creationId xmlns:p14="http://schemas.microsoft.com/office/powerpoint/2010/main" val="446753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7499176" cy="885031"/>
          </a:xfrm>
        </p:spPr>
        <p:txBody>
          <a:bodyPr/>
          <a:lstStyle/>
          <a:p>
            <a:r>
              <a:rPr lang="en-US" dirty="0" smtClean="0"/>
              <a:t>Overall Benefit and Subscription Changes</a:t>
            </a:r>
            <a:endParaRPr lang="en-US" dirty="0"/>
          </a:p>
        </p:txBody>
      </p:sp>
      <p:sp>
        <p:nvSpPr>
          <p:cNvPr id="2" name="Rectangle 1"/>
          <p:cNvSpPr/>
          <p:nvPr/>
        </p:nvSpPr>
        <p:spPr>
          <a:xfrm>
            <a:off x="467544" y="1166843"/>
            <a:ext cx="7560840" cy="4154984"/>
          </a:xfrm>
          <a:prstGeom prst="rect">
            <a:avLst/>
          </a:prstGeom>
        </p:spPr>
        <p:txBody>
          <a:bodyPr wrap="square">
            <a:spAutoFit/>
          </a:bodyPr>
          <a:lstStyle/>
          <a:p>
            <a:pPr marL="285750" lvl="0" indent="-285750">
              <a:buFont typeface="Arial" pitchFamily="34" charset="0"/>
              <a:buChar char="•"/>
            </a:pPr>
            <a:r>
              <a:rPr lang="en-ZA" sz="2000" dirty="0">
                <a:latin typeface="Arial" pitchFamily="34" charset="0"/>
                <a:cs typeface="Arial" pitchFamily="34" charset="0"/>
              </a:rPr>
              <a:t>Limits increased by contributions % increase, rounded off to the nearest hundred on all options.</a:t>
            </a:r>
          </a:p>
          <a:p>
            <a:pPr marL="285750" lvl="0" indent="-285750">
              <a:buFont typeface="Arial" pitchFamily="34" charset="0"/>
              <a:buChar char="•"/>
            </a:pPr>
            <a:endParaRPr lang="en-ZA" sz="2000" dirty="0">
              <a:latin typeface="Arial" pitchFamily="34" charset="0"/>
              <a:cs typeface="Arial" pitchFamily="34" charset="0"/>
            </a:endParaRPr>
          </a:p>
          <a:p>
            <a:pPr marL="285750" lvl="0" indent="-285750">
              <a:buFont typeface="Arial" pitchFamily="34" charset="0"/>
              <a:buChar char="•"/>
            </a:pPr>
            <a:r>
              <a:rPr lang="en-ZA" sz="2000" dirty="0">
                <a:latin typeface="Arial" pitchFamily="34" charset="0"/>
                <a:cs typeface="Arial" pitchFamily="34" charset="0"/>
              </a:rPr>
              <a:t>Addition of the HPV vaccine (for preventions of Cervical cancers) as a Preventative Care benefit on the Beat4, Pace1, Pace2, </a:t>
            </a:r>
            <a:r>
              <a:rPr lang="en-ZA" sz="2000" dirty="0" smtClean="0">
                <a:latin typeface="Arial" pitchFamily="34" charset="0"/>
                <a:cs typeface="Arial" pitchFamily="34" charset="0"/>
              </a:rPr>
              <a:t>Pace3 </a:t>
            </a:r>
            <a:r>
              <a:rPr lang="en-ZA" sz="2000" dirty="0">
                <a:latin typeface="Arial" pitchFamily="34" charset="0"/>
                <a:cs typeface="Arial" pitchFamily="34" charset="0"/>
              </a:rPr>
              <a:t>and Pace4 options. Subject to protocol.</a:t>
            </a:r>
          </a:p>
          <a:p>
            <a:pPr marL="285750" lvl="0" indent="-285750">
              <a:buFont typeface="Arial" pitchFamily="34" charset="0"/>
              <a:buChar char="•"/>
            </a:pPr>
            <a:endParaRPr lang="en-ZA" sz="2000" dirty="0">
              <a:latin typeface="Arial" pitchFamily="34" charset="0"/>
              <a:cs typeface="Arial" pitchFamily="34" charset="0"/>
            </a:endParaRPr>
          </a:p>
          <a:p>
            <a:pPr marL="285750" lvl="0" indent="-285750">
              <a:buFont typeface="Arial" pitchFamily="34" charset="0"/>
              <a:buChar char="•"/>
            </a:pPr>
            <a:r>
              <a:rPr lang="en-ZA" sz="2000" dirty="0">
                <a:latin typeface="Arial" pitchFamily="34" charset="0"/>
                <a:cs typeface="Arial" pitchFamily="34" charset="0"/>
              </a:rPr>
              <a:t>Introduce and implement a competitive negotiated fee for Midwife Assisted Births on all Bestmed options.</a:t>
            </a:r>
          </a:p>
          <a:p>
            <a:pPr marL="285750" lvl="0" indent="-285750">
              <a:buFont typeface="Arial" pitchFamily="34" charset="0"/>
              <a:buChar char="•"/>
            </a:pPr>
            <a:endParaRPr lang="en-ZA" sz="2000" dirty="0">
              <a:latin typeface="Arial" pitchFamily="34" charset="0"/>
              <a:cs typeface="Arial" pitchFamily="34" charset="0"/>
            </a:endParaRPr>
          </a:p>
          <a:p>
            <a:pPr marL="285750" lvl="0" indent="-285750">
              <a:buFont typeface="Arial" pitchFamily="34" charset="0"/>
              <a:buChar char="•"/>
            </a:pPr>
            <a:r>
              <a:rPr lang="en-ZA" sz="2000" dirty="0">
                <a:latin typeface="Arial" pitchFamily="34" charset="0"/>
                <a:cs typeface="Arial" pitchFamily="34" charset="0"/>
              </a:rPr>
              <a:t>Modify the Wound Care benefit to include related private Nursing Services</a:t>
            </a:r>
            <a:r>
              <a:rPr lang="en-ZA" sz="2000" dirty="0" smtClean="0">
                <a:latin typeface="Arial" pitchFamily="34" charset="0"/>
                <a:cs typeface="Arial" pitchFamily="34" charset="0"/>
              </a:rPr>
              <a:t>.</a:t>
            </a:r>
          </a:p>
          <a:p>
            <a:pPr marL="285750" lvl="0" indent="-285750">
              <a:buFont typeface="Arial" pitchFamily="34" charset="0"/>
              <a:buChar char="•"/>
            </a:pPr>
            <a:endParaRPr lang="en-ZA" sz="2400" dirty="0">
              <a:latin typeface="Arial" pitchFamily="34" charset="0"/>
              <a:cs typeface="Arial" pitchFamily="34" charset="0"/>
            </a:endParaRPr>
          </a:p>
        </p:txBody>
      </p:sp>
    </p:spTree>
    <p:extLst>
      <p:ext uri="{BB962C8B-B14F-4D97-AF65-F5344CB8AC3E}">
        <p14:creationId xmlns:p14="http://schemas.microsoft.com/office/powerpoint/2010/main" val="4219917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7067128" cy="885031"/>
          </a:xfrm>
        </p:spPr>
        <p:txBody>
          <a:bodyPr/>
          <a:lstStyle/>
          <a:p>
            <a:r>
              <a:rPr lang="en-US" dirty="0" smtClean="0"/>
              <a:t>2014 Subscriptions Increases Overview</a:t>
            </a:r>
            <a:endParaRPr lang="en-US" dirty="0"/>
          </a:p>
        </p:txBody>
      </p:sp>
      <p:sp>
        <p:nvSpPr>
          <p:cNvPr id="4" name="Rectangle 3"/>
          <p:cNvSpPr/>
          <p:nvPr/>
        </p:nvSpPr>
        <p:spPr>
          <a:xfrm>
            <a:off x="541090" y="1252477"/>
            <a:ext cx="5935910" cy="2862322"/>
          </a:xfrm>
          <a:prstGeom prst="rect">
            <a:avLst/>
          </a:prstGeom>
        </p:spPr>
        <p:txBody>
          <a:bodyPr wrap="square">
            <a:spAutoFit/>
          </a:bodyPr>
          <a:lstStyle/>
          <a:p>
            <a:pPr lvl="0"/>
            <a:r>
              <a:rPr lang="en-US" dirty="0" smtClean="0">
                <a:latin typeface="Arial" pitchFamily="34" charset="0"/>
                <a:cs typeface="Arial" pitchFamily="34" charset="0"/>
              </a:rPr>
              <a:t>Factors impacting on Increases:</a:t>
            </a:r>
          </a:p>
          <a:p>
            <a:pPr lvl="0"/>
            <a:endParaRPr lang="en-US" dirty="0" smtClean="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Inflation </a:t>
            </a:r>
          </a:p>
          <a:p>
            <a:pPr marL="285750" lvl="0" indent="-285750">
              <a:buFont typeface="Arial" pitchFamily="34" charset="0"/>
              <a:buChar char="•"/>
            </a:pPr>
            <a:r>
              <a:rPr lang="en-US" dirty="0" smtClean="0">
                <a:latin typeface="Arial" pitchFamily="34" charset="0"/>
                <a:cs typeface="Arial" pitchFamily="34" charset="0"/>
              </a:rPr>
              <a:t>Ageing </a:t>
            </a:r>
          </a:p>
          <a:p>
            <a:pPr marL="285750" lvl="0" indent="-285750">
              <a:buFont typeface="Arial" pitchFamily="34" charset="0"/>
              <a:buChar char="•"/>
            </a:pPr>
            <a:r>
              <a:rPr lang="en-US" dirty="0" smtClean="0">
                <a:latin typeface="Arial" pitchFamily="34" charset="0"/>
                <a:cs typeface="Arial" pitchFamily="34" charset="0"/>
              </a:rPr>
              <a:t>Technology </a:t>
            </a:r>
          </a:p>
          <a:p>
            <a:pPr marL="285750" lvl="0" indent="-285750">
              <a:buFont typeface="Arial" pitchFamily="34" charset="0"/>
              <a:buChar char="•"/>
            </a:pPr>
            <a:r>
              <a:rPr lang="en-US" dirty="0" smtClean="0">
                <a:latin typeface="Arial" pitchFamily="34" charset="0"/>
                <a:cs typeface="Arial" pitchFamily="34" charset="0"/>
              </a:rPr>
              <a:t>Medicine pricing </a:t>
            </a:r>
          </a:p>
          <a:p>
            <a:pPr marL="285750" lvl="0" indent="-285750">
              <a:buFont typeface="Arial" pitchFamily="34" charset="0"/>
              <a:buChar char="•"/>
            </a:pPr>
            <a:r>
              <a:rPr lang="en-US" dirty="0" smtClean="0">
                <a:latin typeface="Arial" pitchFamily="34" charset="0"/>
                <a:cs typeface="Arial" pitchFamily="34" charset="0"/>
              </a:rPr>
              <a:t>Hospitalisation </a:t>
            </a:r>
          </a:p>
          <a:p>
            <a:pPr marL="285750" lvl="0" indent="-285750">
              <a:buFont typeface="Arial" pitchFamily="34" charset="0"/>
              <a:buChar char="•"/>
            </a:pPr>
            <a:r>
              <a:rPr lang="en-US" dirty="0" smtClean="0">
                <a:latin typeface="Arial" pitchFamily="34" charset="0"/>
                <a:cs typeface="Arial" pitchFamily="34" charset="0"/>
              </a:rPr>
              <a:t>Administration costs </a:t>
            </a:r>
          </a:p>
          <a:p>
            <a:pPr marL="285750" lvl="0" indent="-285750">
              <a:buFont typeface="Arial" pitchFamily="34" charset="0"/>
              <a:buChar char="•"/>
            </a:pPr>
            <a:r>
              <a:rPr lang="en-US" dirty="0" smtClean="0">
                <a:latin typeface="Arial" pitchFamily="34" charset="0"/>
                <a:cs typeface="Arial" pitchFamily="34" charset="0"/>
              </a:rPr>
              <a:t>Solvency </a:t>
            </a:r>
          </a:p>
          <a:p>
            <a:pPr marL="285750" lvl="0" indent="-285750">
              <a:buFont typeface="Arial" pitchFamily="34" charset="0"/>
              <a:buChar char="•"/>
            </a:pPr>
            <a:r>
              <a:rPr lang="en-US" dirty="0" smtClean="0">
                <a:latin typeface="Arial" pitchFamily="34" charset="0"/>
                <a:cs typeface="Arial" pitchFamily="34" charset="0"/>
              </a:rPr>
              <a:t>PMBs</a:t>
            </a:r>
            <a:endParaRPr lang="en-ZA" dirty="0">
              <a:solidFill>
                <a:srgbClr val="FF0000"/>
              </a:solidFill>
              <a:latin typeface="Arial" pitchFamily="34" charset="0"/>
              <a:cs typeface="Arial" pitchFamily="34" charset="0"/>
            </a:endParaRPr>
          </a:p>
        </p:txBody>
      </p:sp>
      <p:sp>
        <p:nvSpPr>
          <p:cNvPr id="5" name="TextBox 4"/>
          <p:cNvSpPr txBox="1"/>
          <p:nvPr/>
        </p:nvSpPr>
        <p:spPr>
          <a:xfrm>
            <a:off x="899194" y="4562283"/>
            <a:ext cx="6121077" cy="461665"/>
          </a:xfrm>
          <a:prstGeom prst="rect">
            <a:avLst/>
          </a:prstGeom>
          <a:noFill/>
        </p:spPr>
        <p:txBody>
          <a:bodyPr wrap="square" rtlCol="0">
            <a:spAutoFit/>
          </a:bodyPr>
          <a:lstStyle/>
          <a:p>
            <a:pPr algn="ctr"/>
            <a:r>
              <a:rPr lang="en-ZA" sz="2400" b="1" dirty="0" smtClean="0">
                <a:solidFill>
                  <a:srgbClr val="00AEEF"/>
                </a:solidFill>
              </a:rPr>
              <a:t>Overall Increase (risk) – all options = 8.72%</a:t>
            </a:r>
            <a:endParaRPr lang="en-ZA" sz="2400" b="1" dirty="0">
              <a:solidFill>
                <a:srgbClr val="00AEEF"/>
              </a:solidFill>
            </a:endParaRPr>
          </a:p>
        </p:txBody>
      </p:sp>
      <p:pic>
        <p:nvPicPr>
          <p:cNvPr id="6" name="Picture 2" descr="C:\Documents and Settings\elzettes.SHM\My Documents\Bestmed\CI\Bestmed 2011\CI Manual\Icons\Bestmed Icons (pantone)-0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90" y="4442067"/>
            <a:ext cx="496111" cy="702098"/>
          </a:xfrm>
          <a:prstGeom prst="rect">
            <a:avLst/>
          </a:prstGeom>
          <a:noFill/>
        </p:spPr>
      </p:pic>
    </p:spTree>
    <p:extLst>
      <p:ext uri="{BB962C8B-B14F-4D97-AF65-F5344CB8AC3E}">
        <p14:creationId xmlns:p14="http://schemas.microsoft.com/office/powerpoint/2010/main" val="3019743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6563072" cy="885031"/>
          </a:xfrm>
        </p:spPr>
        <p:txBody>
          <a:bodyPr/>
          <a:lstStyle/>
          <a:p>
            <a:r>
              <a:rPr lang="en-US" dirty="0" smtClean="0"/>
              <a:t>Increases (Risk)</a:t>
            </a:r>
            <a:r>
              <a:rPr lang="en-US" dirty="0"/>
              <a:t> </a:t>
            </a:r>
            <a:r>
              <a:rPr lang="en-US" dirty="0" smtClean="0"/>
              <a:t>per Benefit Option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04395991"/>
              </p:ext>
            </p:extLst>
          </p:nvPr>
        </p:nvGraphicFramePr>
        <p:xfrm>
          <a:off x="611560" y="1052736"/>
          <a:ext cx="8064896" cy="4458134"/>
        </p:xfrm>
        <a:graphic>
          <a:graphicData uri="http://schemas.openxmlformats.org/drawingml/2006/table">
            <a:tbl>
              <a:tblPr firstRow="1" bandRow="1">
                <a:tableStyleId>{5C22544A-7EE6-4342-B048-85BDC9FD1C3A}</a:tableStyleId>
              </a:tblPr>
              <a:tblGrid>
                <a:gridCol w="4015900"/>
                <a:gridCol w="2024498"/>
                <a:gridCol w="2024498"/>
              </a:tblGrid>
              <a:tr h="434774">
                <a:tc>
                  <a:txBody>
                    <a:bodyPr/>
                    <a:lstStyle/>
                    <a:p>
                      <a:r>
                        <a:rPr lang="en-US" sz="1800" dirty="0" smtClean="0">
                          <a:latin typeface="Arial" panose="020B0604020202020204" pitchFamily="34" charset="0"/>
                          <a:cs typeface="Arial" panose="020B0604020202020204" pitchFamily="34" charset="0"/>
                        </a:rPr>
                        <a:t>Benefit  Option</a:t>
                      </a:r>
                      <a:endParaRPr lang="en-US" sz="1800" b="1" dirty="0">
                        <a:solidFill>
                          <a:schemeClr val="bg1"/>
                        </a:solidFill>
                        <a:latin typeface="Arial" pitchFamily="34" charset="0"/>
                        <a:cs typeface="Arial"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2013</a:t>
                      </a:r>
                      <a:endParaRPr lang="en-US" sz="1800" b="1" dirty="0">
                        <a:solidFill>
                          <a:schemeClr val="bg1"/>
                        </a:solidFill>
                        <a:latin typeface="Arial" pitchFamily="34" charset="0"/>
                        <a:cs typeface="Arial"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2014</a:t>
                      </a:r>
                      <a:endParaRPr lang="en-US" sz="1800" b="1" dirty="0">
                        <a:solidFill>
                          <a:schemeClr val="bg1"/>
                        </a:solidFill>
                        <a:latin typeface="Arial" pitchFamily="34" charset="0"/>
                        <a:cs typeface="Arial" pitchFamily="34" charset="0"/>
                      </a:endParaRPr>
                    </a:p>
                  </a:txBody>
                  <a:tcPr/>
                </a:tc>
              </a:tr>
              <a:tr h="329957">
                <a:tc>
                  <a:txBody>
                    <a:bodyPr/>
                    <a:lstStyle/>
                    <a:p>
                      <a:r>
                        <a:rPr lang="en-US" sz="1800" b="0" dirty="0" smtClean="0">
                          <a:latin typeface="Arial" panose="020B0604020202020204" pitchFamily="34" charset="0"/>
                          <a:cs typeface="Arial" panose="020B0604020202020204" pitchFamily="34" charset="0"/>
                        </a:rPr>
                        <a:t>Beat</a:t>
                      </a:r>
                      <a:r>
                        <a:rPr lang="en-US" sz="1800" b="0" baseline="0" dirty="0" smtClean="0">
                          <a:latin typeface="Arial" panose="020B0604020202020204" pitchFamily="34" charset="0"/>
                          <a:cs typeface="Arial" panose="020B0604020202020204" pitchFamily="34" charset="0"/>
                        </a:rPr>
                        <a:t>1</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8.70%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r>
              <a:tr h="315389">
                <a:tc>
                  <a:txBody>
                    <a:bodyPr/>
                    <a:lstStyle/>
                    <a:p>
                      <a:r>
                        <a:rPr lang="en-US" sz="1800" b="0" dirty="0" smtClean="0">
                          <a:latin typeface="Arial" panose="020B0604020202020204" pitchFamily="34" charset="0"/>
                          <a:cs typeface="Arial" panose="020B0604020202020204" pitchFamily="34" charset="0"/>
                        </a:rPr>
                        <a:t>Beat2</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8.70%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r>
              <a:tr h="288032">
                <a:tc>
                  <a:txBody>
                    <a:bodyPr/>
                    <a:lstStyle/>
                    <a:p>
                      <a:r>
                        <a:rPr lang="en-US" sz="1800" b="0" dirty="0" smtClean="0">
                          <a:latin typeface="Arial" panose="020B0604020202020204" pitchFamily="34" charset="0"/>
                          <a:cs typeface="Arial" panose="020B0604020202020204" pitchFamily="34" charset="0"/>
                        </a:rPr>
                        <a:t>Beat3</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8.70%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r>
              <a:tr h="271264">
                <a:tc>
                  <a:txBody>
                    <a:bodyPr/>
                    <a:lstStyle/>
                    <a:p>
                      <a:r>
                        <a:rPr lang="en-US" sz="1800" b="0" dirty="0" smtClean="0">
                          <a:latin typeface="Arial" panose="020B0604020202020204" pitchFamily="34" charset="0"/>
                          <a:cs typeface="Arial" panose="020B0604020202020204" pitchFamily="34" charset="0"/>
                        </a:rPr>
                        <a:t>Beat4</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NA</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r>
              <a:tr h="326504">
                <a:tc>
                  <a:txBody>
                    <a:bodyPr/>
                    <a:lstStyle/>
                    <a:p>
                      <a:r>
                        <a:rPr lang="en-US" sz="1800" b="0" dirty="0" smtClean="0">
                          <a:latin typeface="Arial" panose="020B0604020202020204" pitchFamily="34" charset="0"/>
                          <a:cs typeface="Arial" panose="020B0604020202020204" pitchFamily="34" charset="0"/>
                        </a:rPr>
                        <a:t>Pace</a:t>
                      </a:r>
                      <a:r>
                        <a:rPr lang="en-US" sz="1800" b="0" baseline="0" dirty="0" smtClean="0">
                          <a:latin typeface="Arial" panose="020B0604020202020204" pitchFamily="34" charset="0"/>
                          <a:cs typeface="Arial" panose="020B0604020202020204" pitchFamily="34" charset="0"/>
                        </a:rPr>
                        <a:t>1</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8.85%</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10.0%</a:t>
                      </a:r>
                      <a:endParaRPr lang="en-US" sz="1800" b="0" dirty="0">
                        <a:solidFill>
                          <a:schemeClr val="bg1"/>
                        </a:solidFill>
                        <a:latin typeface="Arial" pitchFamily="34" charset="0"/>
                        <a:cs typeface="Arial" pitchFamily="34" charset="0"/>
                      </a:endParaRPr>
                    </a:p>
                  </a:txBody>
                  <a:tcPr/>
                </a:tc>
              </a:tr>
              <a:tr h="288032">
                <a:tc>
                  <a:txBody>
                    <a:bodyPr/>
                    <a:lstStyle/>
                    <a:p>
                      <a:r>
                        <a:rPr lang="en-US" sz="1800" b="0" dirty="0" smtClean="0">
                          <a:latin typeface="Arial" panose="020B0604020202020204" pitchFamily="34" charset="0"/>
                          <a:cs typeface="Arial" panose="020B0604020202020204" pitchFamily="34" charset="0"/>
                        </a:rPr>
                        <a:t>Pace2</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10.0%</a:t>
                      </a:r>
                      <a:endParaRPr lang="en-US" sz="1800" b="0" dirty="0">
                        <a:solidFill>
                          <a:schemeClr val="bg1"/>
                        </a:solidFill>
                        <a:latin typeface="Arial" pitchFamily="34" charset="0"/>
                        <a:cs typeface="Arial" pitchFamily="34" charset="0"/>
                      </a:endParaRPr>
                    </a:p>
                  </a:txBody>
                  <a:tcPr/>
                </a:tc>
              </a:tr>
              <a:tr h="271264">
                <a:tc>
                  <a:txBody>
                    <a:bodyPr/>
                    <a:lstStyle/>
                    <a:p>
                      <a:r>
                        <a:rPr lang="en-US" sz="1800" b="0" dirty="0" smtClean="0">
                          <a:latin typeface="Arial" panose="020B0604020202020204" pitchFamily="34" charset="0"/>
                          <a:cs typeface="Arial" panose="020B0604020202020204" pitchFamily="34" charset="0"/>
                        </a:rPr>
                        <a:t>Pace3</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8.90%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r>
              <a:tr h="254496">
                <a:tc>
                  <a:txBody>
                    <a:bodyPr/>
                    <a:lstStyle/>
                    <a:p>
                      <a:r>
                        <a:rPr lang="en-US" sz="1800" b="0" dirty="0" smtClean="0">
                          <a:latin typeface="Arial" panose="020B0604020202020204" pitchFamily="34" charset="0"/>
                          <a:cs typeface="Arial" panose="020B0604020202020204" pitchFamily="34" charset="0"/>
                        </a:rPr>
                        <a:t>Pace4</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8.50%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7.50%</a:t>
                      </a:r>
                      <a:endParaRPr lang="en-US" sz="1800" b="0" dirty="0">
                        <a:solidFill>
                          <a:schemeClr val="bg1"/>
                        </a:solidFill>
                        <a:latin typeface="Arial" pitchFamily="34" charset="0"/>
                        <a:cs typeface="Arial" pitchFamily="34" charset="0"/>
                      </a:endParaRPr>
                    </a:p>
                  </a:txBody>
                  <a:tcPr/>
                </a:tc>
              </a:tr>
              <a:tr h="309736">
                <a:tc>
                  <a:txBody>
                    <a:bodyPr/>
                    <a:lstStyle/>
                    <a:p>
                      <a:r>
                        <a:rPr lang="en-US" sz="1800" b="0" dirty="0" smtClean="0">
                          <a:latin typeface="Arial" panose="020B0604020202020204" pitchFamily="34" charset="0"/>
                          <a:cs typeface="Arial" panose="020B0604020202020204" pitchFamily="34" charset="0"/>
                        </a:rPr>
                        <a:t>Pulse1</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8.85%</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0%</a:t>
                      </a:r>
                      <a:endParaRPr lang="en-US" sz="1800" b="0" dirty="0">
                        <a:solidFill>
                          <a:schemeClr val="bg1"/>
                        </a:solidFill>
                        <a:latin typeface="Arial" pitchFamily="34" charset="0"/>
                        <a:cs typeface="Arial" pitchFamily="34" charset="0"/>
                      </a:endParaRPr>
                    </a:p>
                  </a:txBody>
                  <a:tcPr/>
                </a:tc>
              </a:tr>
              <a:tr h="216024">
                <a:tc>
                  <a:txBody>
                    <a:bodyPr/>
                    <a:lstStyle/>
                    <a:p>
                      <a:r>
                        <a:rPr lang="en-US" sz="1800" b="0" dirty="0" smtClean="0">
                          <a:latin typeface="Arial" panose="020B0604020202020204" pitchFamily="34" charset="0"/>
                          <a:cs typeface="Arial" panose="020B0604020202020204" pitchFamily="34" charset="0"/>
                        </a:rPr>
                        <a:t>Pulse2</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9.50%</a:t>
                      </a:r>
                      <a:endParaRPr lang="en-US" sz="1800" b="0" dirty="0">
                        <a:solidFill>
                          <a:schemeClr val="bg1"/>
                        </a:solidFill>
                        <a:latin typeface="Arial" pitchFamily="34" charset="0"/>
                        <a:cs typeface="Arial" pitchFamily="34" charset="0"/>
                      </a:endParaRPr>
                    </a:p>
                  </a:txBody>
                  <a:tcPr/>
                </a:tc>
                <a:tc>
                  <a:txBody>
                    <a:bodyPr/>
                    <a:lstStyle/>
                    <a:p>
                      <a:pPr algn="ctr"/>
                      <a:r>
                        <a:rPr lang="en-US" sz="1800" b="0" dirty="0" smtClean="0">
                          <a:latin typeface="Arial" panose="020B0604020202020204" pitchFamily="34" charset="0"/>
                          <a:cs typeface="Arial" panose="020B0604020202020204" pitchFamily="34" charset="0"/>
                        </a:rPr>
                        <a:t>3.0%</a:t>
                      </a:r>
                      <a:endParaRPr lang="en-US" sz="1800" b="0" dirty="0">
                        <a:solidFill>
                          <a:schemeClr val="bg1"/>
                        </a:solidFill>
                        <a:latin typeface="Arial" pitchFamily="34" charset="0"/>
                        <a:cs typeface="Arial" pitchFamily="34" charset="0"/>
                      </a:endParaRPr>
                    </a:p>
                  </a:txBody>
                  <a:tcPr/>
                </a:tc>
              </a:tr>
              <a:tr h="271264">
                <a:tc>
                  <a:txBody>
                    <a:bodyPr/>
                    <a:lstStyle/>
                    <a:p>
                      <a:r>
                        <a:rPr lang="en-US" sz="1800" b="1" dirty="0" smtClean="0">
                          <a:latin typeface="Arial" panose="020B0604020202020204" pitchFamily="34" charset="0"/>
                          <a:cs typeface="Arial" panose="020B0604020202020204" pitchFamily="34" charset="0"/>
                        </a:rPr>
                        <a:t>Average</a:t>
                      </a:r>
                      <a:endParaRPr lang="en-US" sz="1800" b="1" dirty="0">
                        <a:solidFill>
                          <a:schemeClr val="bg1"/>
                        </a:solidFill>
                        <a:latin typeface="Arial" pitchFamily="34" charset="0"/>
                        <a:cs typeface="Arial" pitchFamily="34" charset="0"/>
                      </a:endParaRPr>
                    </a:p>
                  </a:txBody>
                  <a:tcPr/>
                </a:tc>
                <a:tc>
                  <a:txBody>
                    <a:bodyPr/>
                    <a:lstStyle/>
                    <a:p>
                      <a:pPr algn="ctr"/>
                      <a:r>
                        <a:rPr lang="en-US" sz="1800" b="1" dirty="0" smtClean="0">
                          <a:latin typeface="Arial" panose="020B0604020202020204" pitchFamily="34" charset="0"/>
                          <a:cs typeface="Arial" panose="020B0604020202020204" pitchFamily="34" charset="0"/>
                        </a:rPr>
                        <a:t>8.99%</a:t>
                      </a:r>
                      <a:endParaRPr lang="en-US" sz="1800" b="1" dirty="0">
                        <a:solidFill>
                          <a:schemeClr val="bg1"/>
                        </a:solidFill>
                        <a:latin typeface="Arial" pitchFamily="34" charset="0"/>
                        <a:cs typeface="Arial" pitchFamily="34" charset="0"/>
                      </a:endParaRPr>
                    </a:p>
                  </a:txBody>
                  <a:tcPr/>
                </a:tc>
                <a:tc>
                  <a:txBody>
                    <a:bodyPr/>
                    <a:lstStyle/>
                    <a:p>
                      <a:pPr algn="ctr"/>
                      <a:r>
                        <a:rPr lang="en-US" sz="1800" b="1" dirty="0" smtClean="0">
                          <a:latin typeface="Arial" panose="020B0604020202020204" pitchFamily="34" charset="0"/>
                          <a:cs typeface="Arial" panose="020B0604020202020204" pitchFamily="34" charset="0"/>
                        </a:rPr>
                        <a:t>8.72%</a:t>
                      </a:r>
                      <a:endParaRPr lang="en-US" sz="1800" b="1" dirty="0">
                        <a:solidFill>
                          <a:schemeClr val="bg1"/>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3270823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Benefit Option Range</a:t>
            </a:r>
            <a:endParaRPr lang="en-US" dirty="0"/>
          </a:p>
        </p:txBody>
      </p:sp>
      <p:graphicFrame>
        <p:nvGraphicFramePr>
          <p:cNvPr id="32" name="Table 31"/>
          <p:cNvGraphicFramePr>
            <a:graphicFrameLocks noGrp="1"/>
          </p:cNvGraphicFramePr>
          <p:nvPr>
            <p:extLst>
              <p:ext uri="{D42A27DB-BD31-4B8C-83A1-F6EECF244321}">
                <p14:modId xmlns:p14="http://schemas.microsoft.com/office/powerpoint/2010/main" val="180693017"/>
              </p:ext>
            </p:extLst>
          </p:nvPr>
        </p:nvGraphicFramePr>
        <p:xfrm>
          <a:off x="107504" y="764704"/>
          <a:ext cx="8928992" cy="6032748"/>
        </p:xfrm>
        <a:graphic>
          <a:graphicData uri="http://schemas.openxmlformats.org/drawingml/2006/table">
            <a:tbl>
              <a:tblPr firstRow="1" bandRow="1">
                <a:tableStyleId>{5C22544A-7EE6-4342-B048-85BDC9FD1C3A}</a:tableStyleId>
              </a:tblPr>
              <a:tblGrid>
                <a:gridCol w="738082"/>
                <a:gridCol w="738082"/>
                <a:gridCol w="1230136"/>
                <a:gridCol w="574064"/>
                <a:gridCol w="2624292"/>
                <a:gridCol w="3024336"/>
              </a:tblGrid>
              <a:tr h="432048">
                <a:tc>
                  <a:txBody>
                    <a:bodyPr/>
                    <a:lstStyle/>
                    <a:p>
                      <a:r>
                        <a:rPr lang="en-US" sz="1100" dirty="0" smtClean="0">
                          <a:latin typeface="Arial" panose="020B0604020202020204" pitchFamily="34" charset="0"/>
                          <a:cs typeface="Arial" panose="020B0604020202020204" pitchFamily="34" charset="0"/>
                        </a:rPr>
                        <a:t>Benefit Option</a:t>
                      </a:r>
                      <a:endParaRPr lang="en-US" sz="1100" b="1" dirty="0">
                        <a:solidFill>
                          <a:schemeClr val="bg1"/>
                        </a:solidFill>
                        <a:latin typeface="Arial" pitchFamily="34" charset="0"/>
                        <a:cs typeface="Arial"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Hospital</a:t>
                      </a:r>
                      <a:endParaRPr lang="en-US" sz="1100" b="1" dirty="0">
                        <a:solidFill>
                          <a:schemeClr val="bg1"/>
                        </a:solidFill>
                        <a:latin typeface="Arial" pitchFamily="34" charset="0"/>
                        <a:cs typeface="Arial"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Chronic</a:t>
                      </a:r>
                      <a:endParaRPr lang="en-US" sz="1100" b="1" dirty="0">
                        <a:solidFill>
                          <a:schemeClr val="bg1"/>
                        </a:solidFill>
                        <a:latin typeface="Arial" pitchFamily="34" charset="0"/>
                        <a:cs typeface="Arial"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MSA</a:t>
                      </a:r>
                      <a:endParaRPr lang="en-US" sz="1100" b="1" dirty="0">
                        <a:solidFill>
                          <a:schemeClr val="bg1"/>
                        </a:solidFill>
                        <a:latin typeface="Arial" pitchFamily="34" charset="0"/>
                        <a:cs typeface="Arial"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Day-to-Day</a:t>
                      </a:r>
                      <a:r>
                        <a:rPr lang="en-US" sz="1100" baseline="0" dirty="0" smtClean="0">
                          <a:latin typeface="Arial" panose="020B0604020202020204" pitchFamily="34" charset="0"/>
                          <a:cs typeface="Arial" panose="020B0604020202020204" pitchFamily="34" charset="0"/>
                        </a:rPr>
                        <a:t> </a:t>
                      </a:r>
                    </a:p>
                    <a:p>
                      <a:pPr algn="ctr"/>
                      <a:r>
                        <a:rPr lang="en-US" sz="1100" baseline="0" dirty="0" smtClean="0">
                          <a:latin typeface="Arial" panose="020B0604020202020204" pitchFamily="34" charset="0"/>
                          <a:cs typeface="Arial" panose="020B0604020202020204" pitchFamily="34" charset="0"/>
                        </a:rPr>
                        <a:t>Scheme Benefits</a:t>
                      </a:r>
                      <a:endParaRPr lang="en-US" sz="1100" b="1" dirty="0">
                        <a:solidFill>
                          <a:schemeClr val="bg1"/>
                        </a:solidFill>
                        <a:latin typeface="Arial" pitchFamily="34" charset="0"/>
                        <a:cs typeface="Arial"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Contributions</a:t>
                      </a:r>
                      <a:endParaRPr lang="en-US" sz="1100" b="1" dirty="0">
                        <a:solidFill>
                          <a:schemeClr val="bg1"/>
                        </a:solidFill>
                        <a:latin typeface="Arial" pitchFamily="34" charset="0"/>
                        <a:cs typeface="Arial" pitchFamily="34" charset="0"/>
                      </a:endParaRPr>
                    </a:p>
                  </a:txBody>
                  <a:tcPr/>
                </a:tc>
              </a:tr>
              <a:tr h="439245">
                <a:tc>
                  <a:txBody>
                    <a:bodyPr/>
                    <a:lstStyle/>
                    <a:p>
                      <a:r>
                        <a:rPr lang="en-US" sz="1200" b="0" dirty="0" smtClean="0">
                          <a:latin typeface="Arial" panose="020B0604020202020204" pitchFamily="34" charset="0"/>
                          <a:cs typeface="Arial" panose="020B0604020202020204" pitchFamily="34" charset="0"/>
                        </a:rPr>
                        <a:t>Pace4</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CDL (</a:t>
                      </a:r>
                      <a:r>
                        <a:rPr lang="en-ZA" sz="1050" b="0" dirty="0" smtClean="0">
                          <a:effectLst/>
                          <a:latin typeface="Arial" panose="020B0604020202020204" pitchFamily="34" charset="0"/>
                          <a:cs typeface="Arial" panose="020B0604020202020204" pitchFamily="34" charset="0"/>
                        </a:rPr>
                        <a:t>27 PMBs</a:t>
                      </a:r>
                      <a:r>
                        <a:rPr lang="en-ZA" sz="1050" b="0" dirty="0">
                          <a:effectLst/>
                          <a:latin typeface="Arial" panose="020B0604020202020204" pitchFamily="34" charset="0"/>
                          <a:cs typeface="Arial" panose="020B0604020202020204" pitchFamily="34" charset="0"/>
                        </a:rPr>
                        <a:t>) + </a:t>
                      </a:r>
                    </a:p>
                    <a:p>
                      <a:pPr algn="ctr"/>
                      <a:r>
                        <a:rPr lang="en-ZA" sz="1050" b="0" dirty="0">
                          <a:effectLst/>
                          <a:latin typeface="Arial" panose="020B0604020202020204" pitchFamily="34" charset="0"/>
                          <a:cs typeface="Arial" panose="020B0604020202020204" pitchFamily="34" charset="0"/>
                        </a:rPr>
                        <a:t>45 Conditions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50" b="0" dirty="0" smtClean="0">
                          <a:effectLst/>
                          <a:latin typeface="Arial" panose="020B0604020202020204" pitchFamily="34" charset="0"/>
                          <a:cs typeface="Arial" panose="020B0604020202020204" pitchFamily="34" charset="0"/>
                        </a:rPr>
                        <a:t>3%</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M         R24 </a:t>
                      </a:r>
                      <a:r>
                        <a:rPr lang="en-US" sz="1050" b="0" dirty="0">
                          <a:effectLst/>
                          <a:latin typeface="Arial" panose="020B0604020202020204" pitchFamily="34" charset="0"/>
                          <a:cs typeface="Arial" panose="020B0604020202020204" pitchFamily="34" charset="0"/>
                        </a:rPr>
                        <a:t>7</a:t>
                      </a:r>
                      <a:r>
                        <a:rPr lang="en-US" sz="1050" b="0" dirty="0" smtClean="0">
                          <a:effectLst/>
                          <a:latin typeface="Arial" panose="020B0604020202020204" pitchFamily="34" charset="0"/>
                          <a:cs typeface="Arial" panose="020B0604020202020204" pitchFamily="34" charset="0"/>
                        </a:rPr>
                        <a:t>00</a:t>
                      </a:r>
                      <a:endParaRPr lang="en-ZA" sz="1050" b="0" dirty="0">
                        <a:effectLst/>
                        <a:latin typeface="Arial" panose="020B0604020202020204" pitchFamily="34" charset="0"/>
                        <a:cs typeface="Arial" panose="020B0604020202020204" pitchFamily="34" charset="0"/>
                      </a:endParaRPr>
                    </a:p>
                    <a:p>
                      <a:r>
                        <a:rPr lang="en-US" sz="1050" b="0" dirty="0">
                          <a:effectLst/>
                          <a:latin typeface="Arial" panose="020B0604020202020204" pitchFamily="34" charset="0"/>
                          <a:cs typeface="Arial" panose="020B0604020202020204" pitchFamily="34" charset="0"/>
                        </a:rPr>
                        <a:t>M1</a:t>
                      </a:r>
                      <a:r>
                        <a:rPr lang="en-US" sz="1050" b="0" dirty="0" smtClean="0">
                          <a:effectLst/>
                          <a:latin typeface="Arial" panose="020B0604020202020204" pitchFamily="34" charset="0"/>
                          <a:cs typeface="Arial" panose="020B0604020202020204" pitchFamily="34" charset="0"/>
                        </a:rPr>
                        <a:t>+     R39</a:t>
                      </a:r>
                      <a:r>
                        <a:rPr lang="en-US" sz="1050" b="0" baseline="0" dirty="0" smtClean="0">
                          <a:effectLst/>
                          <a:latin typeface="Arial" panose="020B0604020202020204" pitchFamily="34" charset="0"/>
                          <a:cs typeface="Arial" panose="020B0604020202020204" pitchFamily="34" charset="0"/>
                        </a:rPr>
                        <a:t> 8</a:t>
                      </a:r>
                      <a:r>
                        <a:rPr lang="en-US" sz="1050" b="0" dirty="0" smtClean="0">
                          <a:effectLst/>
                          <a:latin typeface="Arial" panose="020B0604020202020204" pitchFamily="34" charset="0"/>
                          <a:cs typeface="Arial" panose="020B0604020202020204" pitchFamily="34" charset="0"/>
                        </a:rPr>
                        <a:t>00</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      R4</a:t>
                      </a:r>
                      <a:r>
                        <a:rPr lang="en-US" sz="1050" b="0" baseline="0" dirty="0" smtClean="0">
                          <a:effectLst/>
                          <a:latin typeface="Arial" panose="020B0604020202020204" pitchFamily="34" charset="0"/>
                          <a:cs typeface="Arial" panose="020B0604020202020204" pitchFamily="34" charset="0"/>
                        </a:rPr>
                        <a:t> 408</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R4</a:t>
                      </a:r>
                      <a:r>
                        <a:rPr lang="en-US" sz="1050" b="0" baseline="0" dirty="0" smtClean="0">
                          <a:effectLst/>
                          <a:latin typeface="Arial" panose="020B0604020202020204" pitchFamily="34" charset="0"/>
                          <a:cs typeface="Arial" panose="020B0604020202020204" pitchFamily="34" charset="0"/>
                        </a:rPr>
                        <a:t> 408</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R1</a:t>
                      </a:r>
                      <a:r>
                        <a:rPr lang="en-US" sz="1050" b="0" baseline="0" dirty="0" smtClean="0">
                          <a:effectLst/>
                          <a:latin typeface="Arial" panose="020B0604020202020204" pitchFamily="34" charset="0"/>
                          <a:cs typeface="Arial" panose="020B0604020202020204" pitchFamily="34" charset="0"/>
                        </a:rPr>
                        <a:t> 033</a:t>
                      </a:r>
                      <a:endParaRPr lang="en-ZA" sz="1050" b="0" dirty="0">
                        <a:solidFill>
                          <a:schemeClr val="bg1"/>
                        </a:solidFill>
                        <a:effectLst/>
                        <a:latin typeface="Arial" pitchFamily="34" charset="0"/>
                        <a:ea typeface="Calibri"/>
                        <a:cs typeface="Arial" pitchFamily="34" charset="0"/>
                      </a:endParaRPr>
                    </a:p>
                  </a:txBody>
                  <a:tcPr marL="51851" marR="51851" marT="0" marB="0"/>
                </a:tc>
              </a:tr>
              <a:tr h="479292">
                <a:tc>
                  <a:txBody>
                    <a:bodyPr/>
                    <a:lstStyle/>
                    <a:p>
                      <a:r>
                        <a:rPr lang="en-US" sz="1200" b="0" dirty="0" smtClean="0">
                          <a:latin typeface="Arial" panose="020B0604020202020204" pitchFamily="34" charset="0"/>
                          <a:cs typeface="Arial" panose="020B0604020202020204" pitchFamily="34" charset="0"/>
                        </a:rPr>
                        <a:t>Pace3</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CDL (</a:t>
                      </a:r>
                      <a:r>
                        <a:rPr lang="en-ZA" sz="1050" b="0" dirty="0" smtClean="0">
                          <a:effectLst/>
                          <a:latin typeface="Arial" panose="020B0604020202020204" pitchFamily="34" charset="0"/>
                          <a:cs typeface="Arial" panose="020B0604020202020204" pitchFamily="34" charset="0"/>
                        </a:rPr>
                        <a:t>27 PMBs) </a:t>
                      </a:r>
                      <a:r>
                        <a:rPr lang="en-ZA" sz="1050" b="0" dirty="0">
                          <a:effectLst/>
                          <a:latin typeface="Arial" panose="020B0604020202020204" pitchFamily="34" charset="0"/>
                          <a:cs typeface="Arial" panose="020B0604020202020204" pitchFamily="34" charset="0"/>
                        </a:rPr>
                        <a:t>+ </a:t>
                      </a:r>
                    </a:p>
                    <a:p>
                      <a:pPr algn="ctr"/>
                      <a:r>
                        <a:rPr lang="en-ZA" sz="1050" b="0" dirty="0">
                          <a:effectLst/>
                          <a:latin typeface="Arial" panose="020B0604020202020204" pitchFamily="34" charset="0"/>
                          <a:cs typeface="Arial" panose="020B0604020202020204" pitchFamily="34" charset="0"/>
                        </a:rPr>
                        <a:t>31 Conditions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18%</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a:effectLst/>
                          <a:latin typeface="Arial" panose="020B0604020202020204" pitchFamily="34" charset="0"/>
                          <a:cs typeface="Arial" panose="020B0604020202020204" pitchFamily="34" charset="0"/>
                        </a:rPr>
                        <a:t>Limited scheme </a:t>
                      </a:r>
                      <a:r>
                        <a:rPr lang="en-US" sz="1050" b="0" dirty="0" smtClean="0">
                          <a:effectLst/>
                          <a:latin typeface="Arial" panose="020B0604020202020204" pitchFamily="34" charset="0"/>
                          <a:cs typeface="Arial" panose="020B0604020202020204" pitchFamily="34" charset="0"/>
                        </a:rPr>
                        <a:t>benefits</a:t>
                      </a:r>
                    </a:p>
                    <a:p>
                      <a:r>
                        <a:rPr lang="en-US" sz="1050" b="0" dirty="0" smtClean="0">
                          <a:effectLst/>
                          <a:latin typeface="Arial" panose="020B0604020202020204" pitchFamily="34" charset="0"/>
                          <a:cs typeface="Arial" panose="020B0604020202020204" pitchFamily="34" charset="0"/>
                        </a:rPr>
                        <a:t>Annual</a:t>
                      </a:r>
                      <a:r>
                        <a:rPr lang="en-US" sz="1050" b="0" baseline="0" dirty="0" smtClean="0">
                          <a:effectLst/>
                          <a:latin typeface="Arial" panose="020B0604020202020204" pitchFamily="34" charset="0"/>
                          <a:cs typeface="Arial" panose="020B0604020202020204" pitchFamily="34" charset="0"/>
                        </a:rPr>
                        <a:t> Savings first utilised </a:t>
                      </a:r>
                    </a:p>
                    <a:p>
                      <a:r>
                        <a:rPr lang="en-US" sz="1050" b="0" baseline="0" dirty="0" smtClean="0">
                          <a:effectLst/>
                          <a:latin typeface="Arial" panose="020B0604020202020204" pitchFamily="34" charset="0"/>
                          <a:cs typeface="Arial" panose="020B0604020202020204" pitchFamily="34" charset="0"/>
                        </a:rPr>
                        <a:t>then scheme benefits</a:t>
                      </a:r>
                      <a:endParaRPr lang="en-US" sz="1050" b="0" dirty="0" smtClean="0">
                        <a:solidFill>
                          <a:schemeClr val="bg1"/>
                        </a:solidFill>
                        <a:effectLst/>
                        <a:latin typeface="Arial" pitchFamily="34" charset="0"/>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Income bands based</a:t>
                      </a:r>
                      <a:r>
                        <a:rPr lang="en-US" sz="1050" b="0" baseline="0" dirty="0" smtClean="0">
                          <a:effectLst/>
                          <a:latin typeface="Arial" panose="020B0604020202020204" pitchFamily="34" charset="0"/>
                          <a:cs typeface="Arial" panose="020B0604020202020204" pitchFamily="34" charset="0"/>
                        </a:rPr>
                        <a:t> – lowest to highest</a:t>
                      </a:r>
                      <a:endParaRPr lang="en-US"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PM      R3</a:t>
                      </a:r>
                      <a:r>
                        <a:rPr lang="en-US" sz="1050" b="0" baseline="0" dirty="0" smtClean="0">
                          <a:effectLst/>
                          <a:latin typeface="Arial" panose="020B0604020202020204" pitchFamily="34" charset="0"/>
                          <a:cs typeface="Arial" panose="020B0604020202020204" pitchFamily="34" charset="0"/>
                        </a:rPr>
                        <a:t> 166 – R3 804</a:t>
                      </a:r>
                      <a:endParaRPr lang="en-ZA"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R2 534 – R3 034</a:t>
                      </a:r>
                      <a:endParaRPr lang="en-ZA"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R587 – R637</a:t>
                      </a:r>
                      <a:endParaRPr lang="en-ZA" sz="1050" b="0" dirty="0" smtClean="0">
                        <a:solidFill>
                          <a:schemeClr val="bg1"/>
                        </a:solidFill>
                        <a:effectLst/>
                        <a:latin typeface="Arial" pitchFamily="34" charset="0"/>
                        <a:ea typeface="Calibri"/>
                        <a:cs typeface="Arial" pitchFamily="34" charset="0"/>
                      </a:endParaRPr>
                    </a:p>
                  </a:txBody>
                  <a:tcPr marL="51851" marR="51851" marT="0" marB="0"/>
                </a:tc>
              </a:tr>
              <a:tr h="405755">
                <a:tc>
                  <a:txBody>
                    <a:bodyPr/>
                    <a:lstStyle/>
                    <a:p>
                      <a:r>
                        <a:rPr lang="en-US" sz="1200" b="0" dirty="0" smtClean="0">
                          <a:latin typeface="Arial" panose="020B0604020202020204" pitchFamily="34" charset="0"/>
                          <a:cs typeface="Arial" panose="020B0604020202020204" pitchFamily="34" charset="0"/>
                        </a:rPr>
                        <a:t>Pace2</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CDL (</a:t>
                      </a:r>
                      <a:r>
                        <a:rPr lang="en-ZA" sz="1050" b="0" dirty="0" smtClean="0">
                          <a:effectLst/>
                          <a:latin typeface="Arial" panose="020B0604020202020204" pitchFamily="34" charset="0"/>
                          <a:cs typeface="Arial" panose="020B0604020202020204" pitchFamily="34" charset="0"/>
                        </a:rPr>
                        <a:t>27 PMBs</a:t>
                      </a:r>
                      <a:r>
                        <a:rPr lang="en-ZA" sz="1050" b="0" dirty="0">
                          <a:effectLst/>
                          <a:latin typeface="Arial" panose="020B0604020202020204" pitchFamily="34" charset="0"/>
                          <a:cs typeface="Arial" panose="020B0604020202020204" pitchFamily="34" charset="0"/>
                        </a:rPr>
                        <a:t>) + </a:t>
                      </a:r>
                    </a:p>
                    <a:p>
                      <a:pPr algn="ctr"/>
                      <a:r>
                        <a:rPr lang="en-ZA" sz="1050" b="0" dirty="0">
                          <a:effectLst/>
                          <a:latin typeface="Arial" panose="020B0604020202020204" pitchFamily="34" charset="0"/>
                          <a:cs typeface="Arial" panose="020B0604020202020204" pitchFamily="34" charset="0"/>
                        </a:rPr>
                        <a:t>31 Conditions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15%</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a:effectLst/>
                          <a:latin typeface="Arial" panose="020B0604020202020204" pitchFamily="34" charset="0"/>
                          <a:cs typeface="Arial" panose="020B0604020202020204" pitchFamily="34" charset="0"/>
                        </a:rPr>
                        <a:t>M </a:t>
                      </a:r>
                      <a:r>
                        <a:rPr lang="en-US" sz="1050" b="0" dirty="0" smtClean="0">
                          <a:effectLst/>
                          <a:latin typeface="Arial" panose="020B0604020202020204" pitchFamily="34" charset="0"/>
                          <a:cs typeface="Arial" panose="020B0604020202020204" pitchFamily="34" charset="0"/>
                        </a:rPr>
                        <a:t>        R10</a:t>
                      </a:r>
                      <a:r>
                        <a:rPr lang="en-US" sz="1050" b="0" baseline="0" dirty="0" smtClean="0">
                          <a:effectLst/>
                          <a:latin typeface="Arial" panose="020B0604020202020204" pitchFamily="34" charset="0"/>
                          <a:cs typeface="Arial" panose="020B0604020202020204" pitchFamily="34" charset="0"/>
                        </a:rPr>
                        <a:t> 5</a:t>
                      </a:r>
                      <a:r>
                        <a:rPr lang="en-US" sz="1050" b="0" dirty="0" smtClean="0">
                          <a:effectLst/>
                          <a:latin typeface="Arial" panose="020B0604020202020204" pitchFamily="34" charset="0"/>
                          <a:cs typeface="Arial" panose="020B0604020202020204" pitchFamily="34" charset="0"/>
                        </a:rPr>
                        <a:t>00</a:t>
                      </a:r>
                      <a:endParaRPr lang="en-ZA" sz="1050" b="0" dirty="0">
                        <a:effectLst/>
                        <a:latin typeface="Arial" panose="020B0604020202020204" pitchFamily="34" charset="0"/>
                        <a:cs typeface="Arial" panose="020B0604020202020204" pitchFamily="34" charset="0"/>
                      </a:endParaRPr>
                    </a:p>
                    <a:p>
                      <a:r>
                        <a:rPr lang="en-US" sz="1050" b="0" dirty="0">
                          <a:effectLst/>
                          <a:latin typeface="Arial" panose="020B0604020202020204" pitchFamily="34" charset="0"/>
                          <a:cs typeface="Arial" panose="020B0604020202020204" pitchFamily="34" charset="0"/>
                        </a:rPr>
                        <a:t>M1</a:t>
                      </a:r>
                      <a:r>
                        <a:rPr lang="en-US" sz="1050" b="0" dirty="0" smtClean="0">
                          <a:effectLst/>
                          <a:latin typeface="Arial" panose="020B0604020202020204" pitchFamily="34" charset="0"/>
                          <a:cs typeface="Arial" panose="020B0604020202020204" pitchFamily="34" charset="0"/>
                        </a:rPr>
                        <a:t>+     R21 500</a:t>
                      </a:r>
                      <a:endParaRPr lang="en-ZA" sz="1050" b="0" dirty="0">
                        <a:effectLst/>
                        <a:latin typeface="Arial" panose="020B0604020202020204" pitchFamily="34" charset="0"/>
                        <a:cs typeface="Arial" panose="020B0604020202020204" pitchFamily="34" charset="0"/>
                      </a:endParaRPr>
                    </a:p>
                    <a:p>
                      <a:r>
                        <a:rPr lang="en-ZA" sz="1050" b="0" dirty="0">
                          <a:effectLst/>
                          <a:latin typeface="Arial" panose="020B0604020202020204" pitchFamily="34" charset="0"/>
                          <a:cs typeface="Arial" panose="020B0604020202020204" pitchFamily="34" charset="0"/>
                        </a:rPr>
                        <a:t>Bonus </a:t>
                      </a:r>
                      <a:r>
                        <a:rPr lang="en-ZA" sz="1050" b="0" dirty="0" smtClean="0">
                          <a:effectLst/>
                          <a:latin typeface="Arial" panose="020B0604020202020204" pitchFamily="34" charset="0"/>
                          <a:cs typeface="Arial" panose="020B0604020202020204" pitchFamily="34" charset="0"/>
                        </a:rPr>
                        <a:t>Account</a:t>
                      </a:r>
                      <a:r>
                        <a:rPr lang="en-ZA" sz="1050" b="0" baseline="0" dirty="0" smtClean="0">
                          <a:effectLst/>
                          <a:latin typeface="Arial" panose="020B0604020202020204" pitchFamily="34" charset="0"/>
                          <a:cs typeface="Arial" panose="020B0604020202020204" pitchFamily="34" charset="0"/>
                        </a:rPr>
                        <a:t> </a:t>
                      </a:r>
                      <a:r>
                        <a:rPr lang="en-ZA" sz="1050" b="0" dirty="0" smtClean="0">
                          <a:effectLst/>
                          <a:latin typeface="Arial" panose="020B0604020202020204" pitchFamily="34" charset="0"/>
                          <a:cs typeface="Arial" panose="020B0604020202020204" pitchFamily="34" charset="0"/>
                        </a:rPr>
                        <a:t>Optical</a:t>
                      </a:r>
                      <a:r>
                        <a:rPr lang="en-ZA" sz="1050" b="0" baseline="0" dirty="0" smtClean="0">
                          <a:effectLst/>
                          <a:latin typeface="Arial" panose="020B0604020202020204" pitchFamily="34" charset="0"/>
                          <a:cs typeface="Arial" panose="020B0604020202020204" pitchFamily="34" charset="0"/>
                        </a:rPr>
                        <a:t> Benefits – PPN</a:t>
                      </a:r>
                      <a:endParaRPr lang="en-ZA" sz="1050" b="0" dirty="0" smtClean="0">
                        <a:solidFill>
                          <a:schemeClr val="bg1"/>
                        </a:solidFill>
                        <a:effectLst/>
                        <a:latin typeface="Arial" pitchFamily="34" charset="0"/>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      R3</a:t>
                      </a:r>
                      <a:r>
                        <a:rPr lang="en-US" sz="1050" b="0" baseline="0" dirty="0" smtClean="0">
                          <a:effectLst/>
                          <a:latin typeface="Arial" panose="020B0604020202020204" pitchFamily="34" charset="0"/>
                          <a:cs typeface="Arial" panose="020B0604020202020204" pitchFamily="34" charset="0"/>
                        </a:rPr>
                        <a:t> 238</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R3</a:t>
                      </a:r>
                      <a:r>
                        <a:rPr lang="en-US" sz="1050" b="0" baseline="0" dirty="0" smtClean="0">
                          <a:effectLst/>
                          <a:latin typeface="Arial" panose="020B0604020202020204" pitchFamily="34" charset="0"/>
                          <a:cs typeface="Arial" panose="020B0604020202020204" pitchFamily="34" charset="0"/>
                        </a:rPr>
                        <a:t> 173</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CC      R713</a:t>
                      </a:r>
                      <a:endParaRPr lang="en-ZA" sz="1050" b="0" dirty="0">
                        <a:solidFill>
                          <a:schemeClr val="bg1"/>
                        </a:solidFill>
                        <a:effectLst/>
                        <a:latin typeface="Arial" pitchFamily="34" charset="0"/>
                        <a:ea typeface="Calibri"/>
                        <a:cs typeface="Arial" pitchFamily="34" charset="0"/>
                      </a:endParaRPr>
                    </a:p>
                  </a:txBody>
                  <a:tcPr marL="51851" marR="51851" marT="0" marB="0"/>
                </a:tc>
              </a:tr>
              <a:tr h="405755">
                <a:tc>
                  <a:txBody>
                    <a:bodyPr/>
                    <a:lstStyle/>
                    <a:p>
                      <a:r>
                        <a:rPr lang="en-US" sz="1200" b="0" dirty="0" smtClean="0">
                          <a:latin typeface="Arial" panose="020B0604020202020204" pitchFamily="34" charset="0"/>
                          <a:cs typeface="Arial" panose="020B0604020202020204" pitchFamily="34" charset="0"/>
                        </a:rPr>
                        <a:t>Pace1</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CDL (</a:t>
                      </a:r>
                      <a:r>
                        <a:rPr lang="en-ZA" sz="1050" b="0" dirty="0" smtClean="0">
                          <a:effectLst/>
                          <a:latin typeface="Arial" panose="020B0604020202020204" pitchFamily="34" charset="0"/>
                          <a:cs typeface="Arial" panose="020B0604020202020204" pitchFamily="34" charset="0"/>
                        </a:rPr>
                        <a:t>27 PMBs</a:t>
                      </a:r>
                      <a:r>
                        <a:rPr lang="en-ZA" sz="1050" b="0" dirty="0">
                          <a:effectLst/>
                          <a:latin typeface="Arial" panose="020B0604020202020204" pitchFamily="34" charset="0"/>
                          <a:cs typeface="Arial" panose="020B0604020202020204" pitchFamily="34" charset="0"/>
                        </a:rPr>
                        <a:t>) + </a:t>
                      </a:r>
                    </a:p>
                    <a:p>
                      <a:pPr algn="ctr"/>
                      <a:r>
                        <a:rPr lang="en-ZA" sz="1050" b="0" dirty="0" smtClean="0">
                          <a:effectLst/>
                          <a:latin typeface="Arial" panose="020B0604020202020204" pitchFamily="34" charset="0"/>
                          <a:cs typeface="Arial" panose="020B0604020202020204" pitchFamily="34" charset="0"/>
                        </a:rPr>
                        <a:t>10 </a:t>
                      </a:r>
                      <a:r>
                        <a:rPr lang="en-ZA" sz="1050" b="0" dirty="0">
                          <a:effectLst/>
                          <a:latin typeface="Arial" panose="020B0604020202020204" pitchFamily="34" charset="0"/>
                          <a:cs typeface="Arial" panose="020B0604020202020204" pitchFamily="34" charset="0"/>
                        </a:rPr>
                        <a:t>Conditions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22%</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M         R7</a:t>
                      </a:r>
                      <a:r>
                        <a:rPr lang="en-US" sz="1050" b="0" baseline="0" dirty="0" smtClean="0">
                          <a:effectLst/>
                          <a:latin typeface="Arial" panose="020B0604020202020204" pitchFamily="34" charset="0"/>
                          <a:cs typeface="Arial" panose="020B0604020202020204" pitchFamily="34" charset="0"/>
                        </a:rPr>
                        <a:t> 600</a:t>
                      </a:r>
                      <a:endParaRPr lang="en-ZA" sz="1050" b="0" dirty="0">
                        <a:effectLst/>
                        <a:latin typeface="Arial" panose="020B0604020202020204" pitchFamily="34" charset="0"/>
                        <a:cs typeface="Arial" panose="020B0604020202020204" pitchFamily="34" charset="0"/>
                      </a:endParaRPr>
                    </a:p>
                    <a:p>
                      <a:r>
                        <a:rPr lang="en-US" sz="1050" b="0" dirty="0">
                          <a:effectLst/>
                          <a:latin typeface="Arial" panose="020B0604020202020204" pitchFamily="34" charset="0"/>
                          <a:cs typeface="Arial" panose="020B0604020202020204" pitchFamily="34" charset="0"/>
                        </a:rPr>
                        <a:t>M1</a:t>
                      </a:r>
                      <a:r>
                        <a:rPr lang="en-US" sz="1050" b="0" dirty="0" smtClean="0">
                          <a:effectLst/>
                          <a:latin typeface="Arial" panose="020B0604020202020204" pitchFamily="34" charset="0"/>
                          <a:cs typeface="Arial" panose="020B0604020202020204" pitchFamily="34" charset="0"/>
                        </a:rPr>
                        <a:t>+     R15</a:t>
                      </a:r>
                      <a:r>
                        <a:rPr lang="en-US" sz="1050" b="0" baseline="0" dirty="0" smtClean="0">
                          <a:effectLst/>
                          <a:latin typeface="Arial" panose="020B0604020202020204" pitchFamily="34" charset="0"/>
                          <a:cs typeface="Arial" panose="020B0604020202020204" pitchFamily="34" charset="0"/>
                        </a:rPr>
                        <a:t> 2</a:t>
                      </a:r>
                      <a:r>
                        <a:rPr lang="en-US" sz="1050" b="0" dirty="0" smtClean="0">
                          <a:effectLst/>
                          <a:latin typeface="Arial" panose="020B0604020202020204" pitchFamily="34" charset="0"/>
                          <a:cs typeface="Arial" panose="020B0604020202020204" pitchFamily="34" charset="0"/>
                        </a:rPr>
                        <a:t>00</a:t>
                      </a:r>
                      <a:endParaRPr lang="en-ZA" sz="1050" b="0" dirty="0">
                        <a:effectLst/>
                        <a:latin typeface="Arial" panose="020B0604020202020204" pitchFamily="34" charset="0"/>
                        <a:cs typeface="Arial" panose="020B0604020202020204" pitchFamily="34" charset="0"/>
                      </a:endParaRPr>
                    </a:p>
                    <a:p>
                      <a:r>
                        <a:rPr lang="en-ZA" sz="1050" b="0" dirty="0">
                          <a:effectLst/>
                          <a:latin typeface="Arial" panose="020B0604020202020204" pitchFamily="34" charset="0"/>
                          <a:cs typeface="Arial" panose="020B0604020202020204" pitchFamily="34" charset="0"/>
                        </a:rPr>
                        <a:t>Bonus </a:t>
                      </a:r>
                      <a:r>
                        <a:rPr lang="en-ZA" sz="1050" b="0" dirty="0" smtClean="0">
                          <a:effectLst/>
                          <a:latin typeface="Arial" panose="020B0604020202020204" pitchFamily="34" charset="0"/>
                          <a:cs typeface="Arial" panose="020B0604020202020204" pitchFamily="34" charset="0"/>
                        </a:rPr>
                        <a:t>Account</a:t>
                      </a:r>
                    </a:p>
                    <a:p>
                      <a:r>
                        <a:rPr lang="en-ZA" sz="1050" b="0" dirty="0" smtClean="0">
                          <a:effectLst/>
                          <a:latin typeface="Arial" panose="020B0604020202020204" pitchFamily="34" charset="0"/>
                          <a:cs typeface="Arial" panose="020B0604020202020204" pitchFamily="34" charset="0"/>
                        </a:rPr>
                        <a:t>Optical</a:t>
                      </a:r>
                      <a:r>
                        <a:rPr lang="en-ZA" sz="1050" b="0" baseline="0" dirty="0" smtClean="0">
                          <a:effectLst/>
                          <a:latin typeface="Arial" panose="020B0604020202020204" pitchFamily="34" charset="0"/>
                          <a:cs typeface="Arial" panose="020B0604020202020204" pitchFamily="34" charset="0"/>
                        </a:rPr>
                        <a:t> Benefits – PPN</a:t>
                      </a:r>
                      <a:endParaRPr lang="en-ZA" sz="1050" b="0" dirty="0" smtClean="0">
                        <a:solidFill>
                          <a:schemeClr val="bg1"/>
                        </a:solidFill>
                        <a:effectLst/>
                        <a:latin typeface="Arial" pitchFamily="34" charset="0"/>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R2 378</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R1 669</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R600</a:t>
                      </a:r>
                      <a:endParaRPr lang="en-ZA" sz="1050" b="0" dirty="0">
                        <a:solidFill>
                          <a:schemeClr val="bg1"/>
                        </a:solidFill>
                        <a:effectLst/>
                        <a:latin typeface="Arial" pitchFamily="34" charset="0"/>
                        <a:ea typeface="Calibri"/>
                        <a:cs typeface="Arial" pitchFamily="34" charset="0"/>
                      </a:endParaRPr>
                    </a:p>
                  </a:txBody>
                  <a:tcPr marL="51851" marR="51851" marT="0" marB="0"/>
                </a:tc>
              </a:tr>
              <a:tr h="434648">
                <a:tc>
                  <a:txBody>
                    <a:bodyPr/>
                    <a:lstStyle/>
                    <a:p>
                      <a:r>
                        <a:rPr lang="en-US" sz="1200" b="0" dirty="0" smtClean="0">
                          <a:latin typeface="Arial" panose="020B0604020202020204" pitchFamily="34" charset="0"/>
                          <a:cs typeface="Arial" panose="020B0604020202020204" pitchFamily="34" charset="0"/>
                        </a:rPr>
                        <a:t>Beat4</a:t>
                      </a:r>
                      <a:endParaRPr lang="en-US" sz="1200" b="0" dirty="0">
                        <a:solidFill>
                          <a:schemeClr val="bg1"/>
                        </a:solidFill>
                        <a:latin typeface="Arial" pitchFamily="34" charset="0"/>
                        <a:cs typeface="Arial"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0" dirty="0" smtClean="0">
                          <a:effectLst/>
                          <a:latin typeface="Arial" panose="020B0604020202020204" pitchFamily="34" charset="0"/>
                          <a:cs typeface="Arial" panose="020B0604020202020204" pitchFamily="34" charset="0"/>
                        </a:rPr>
                        <a:t>√</a:t>
                      </a:r>
                      <a:endParaRPr lang="en-ZA" sz="1400" b="0" dirty="0" smtClean="0">
                        <a:solidFill>
                          <a:schemeClr val="bg1"/>
                        </a:solidFill>
                        <a:effectLst/>
                        <a:latin typeface="Arial" pitchFamily="34" charset="0"/>
                        <a:ea typeface="Calibri"/>
                        <a:cs typeface="Arial" pitchFamily="34" charset="0"/>
                      </a:endParaRPr>
                    </a:p>
                  </a:txBody>
                  <a:tcPr marL="51851" marR="51851" marT="0" marB="0"/>
                </a:tc>
                <a:tc>
                  <a:txBody>
                    <a:bodyPr/>
                    <a:lstStyle/>
                    <a:p>
                      <a:pPr algn="ctr"/>
                      <a:r>
                        <a:rPr lang="en-ZA" sz="1050" b="0" dirty="0" smtClean="0">
                          <a:effectLst/>
                          <a:latin typeface="Arial" panose="020B0604020202020204" pitchFamily="34" charset="0"/>
                          <a:cs typeface="Arial" panose="020B0604020202020204" pitchFamily="34" charset="0"/>
                        </a:rPr>
                        <a:t>CDL (27 PMBs) + </a:t>
                      </a:r>
                    </a:p>
                    <a:p>
                      <a:pPr algn="ctr"/>
                      <a:r>
                        <a:rPr lang="en-ZA" sz="1050" b="0" dirty="0" smtClean="0">
                          <a:effectLst/>
                          <a:latin typeface="Arial" panose="020B0604020202020204" pitchFamily="34" charset="0"/>
                          <a:cs typeface="Arial" panose="020B0604020202020204" pitchFamily="34" charset="0"/>
                        </a:rPr>
                        <a:t>16 Conditions</a:t>
                      </a:r>
                      <a:endParaRPr lang="en-ZA" sz="1050" b="0" dirty="0" smtClean="0">
                        <a:solidFill>
                          <a:schemeClr val="bg1"/>
                        </a:solidFill>
                        <a:effectLst/>
                        <a:latin typeface="Arial" pitchFamily="34" charset="0"/>
                        <a:ea typeface="Calibri"/>
                        <a:cs typeface="Arial" pitchFamily="34" charset="0"/>
                      </a:endParaRPr>
                    </a:p>
                  </a:txBody>
                  <a:tcPr marL="51851" marR="51851" marT="0" marB="0"/>
                </a:tc>
                <a:tc>
                  <a:txBody>
                    <a:bodyPr/>
                    <a:lstStyle/>
                    <a:p>
                      <a:pPr algn="ctr"/>
                      <a:r>
                        <a:rPr lang="en-ZA" sz="1050" b="0" dirty="0" smtClean="0">
                          <a:effectLst/>
                          <a:latin typeface="Arial" panose="020B0604020202020204" pitchFamily="34" charset="0"/>
                          <a:cs typeface="Arial" panose="020B0604020202020204" pitchFamily="34" charset="0"/>
                        </a:rPr>
                        <a:t>20%</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p>
                      <a:r>
                        <a:rPr lang="en-US" sz="1050" b="0" dirty="0" smtClean="0">
                          <a:effectLst/>
                          <a:latin typeface="Arial" panose="020B0604020202020204" pitchFamily="34" charset="0"/>
                          <a:cs typeface="Arial" panose="020B0604020202020204" pitchFamily="34" charset="0"/>
                        </a:rPr>
                        <a:t>M         R8</a:t>
                      </a:r>
                      <a:r>
                        <a:rPr lang="en-US" sz="1050" b="0" baseline="0" dirty="0" smtClean="0">
                          <a:effectLst/>
                          <a:latin typeface="Arial" panose="020B0604020202020204" pitchFamily="34" charset="0"/>
                          <a:cs typeface="Arial" panose="020B0604020202020204" pitchFamily="34" charset="0"/>
                        </a:rPr>
                        <a:t> 800</a:t>
                      </a:r>
                      <a:endParaRPr lang="en-ZA"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M1+     R17</a:t>
                      </a:r>
                      <a:r>
                        <a:rPr lang="en-US" sz="1050" b="0" baseline="0" dirty="0" smtClean="0">
                          <a:effectLst/>
                          <a:latin typeface="Arial" panose="020B0604020202020204" pitchFamily="34" charset="0"/>
                          <a:cs typeface="Arial" panose="020B0604020202020204" pitchFamily="34" charset="0"/>
                        </a:rPr>
                        <a:t> 5</a:t>
                      </a:r>
                      <a:r>
                        <a:rPr lang="en-US" sz="1050" b="0" dirty="0" smtClean="0">
                          <a:effectLst/>
                          <a:latin typeface="Arial" panose="020B0604020202020204" pitchFamily="34" charset="0"/>
                          <a:cs typeface="Arial" panose="020B0604020202020204" pitchFamily="34" charset="0"/>
                        </a:rPr>
                        <a:t>00</a:t>
                      </a:r>
                      <a:endParaRPr lang="en-ZA" sz="1050" b="0" dirty="0" smtClean="0">
                        <a:effectLst/>
                        <a:latin typeface="Arial" panose="020B0604020202020204" pitchFamily="34" charset="0"/>
                        <a:cs typeface="Arial" panose="020B0604020202020204" pitchFamily="34" charset="0"/>
                      </a:endParaRPr>
                    </a:p>
                    <a:p>
                      <a:r>
                        <a:rPr lang="en-ZA" sz="1050" b="0" dirty="0" smtClean="0">
                          <a:effectLst/>
                          <a:latin typeface="Arial" panose="020B0604020202020204" pitchFamily="34" charset="0"/>
                          <a:cs typeface="Arial" panose="020B0604020202020204" pitchFamily="34" charset="0"/>
                        </a:rPr>
                        <a:t>Optical</a:t>
                      </a:r>
                      <a:r>
                        <a:rPr lang="en-ZA" sz="1050" b="0" baseline="0" dirty="0" smtClean="0">
                          <a:effectLst/>
                          <a:latin typeface="Arial" panose="020B0604020202020204" pitchFamily="34" charset="0"/>
                          <a:cs typeface="Arial" panose="020B0604020202020204" pitchFamily="34" charset="0"/>
                        </a:rPr>
                        <a:t> Benefits – PPN</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dirty="0" smtClean="0">
                          <a:effectLst/>
                          <a:latin typeface="Arial" panose="020B0604020202020204" pitchFamily="34" charset="0"/>
                          <a:cs typeface="Arial" panose="020B0604020202020204" pitchFamily="34" charset="0"/>
                        </a:rPr>
                        <a:t>Maternity 12 ANC &amp;</a:t>
                      </a:r>
                      <a:r>
                        <a:rPr lang="en-US" sz="1050" b="0" baseline="0" dirty="0" smtClean="0">
                          <a:effectLst/>
                          <a:latin typeface="Arial" panose="020B0604020202020204" pitchFamily="34" charset="0"/>
                          <a:cs typeface="Arial" panose="020B0604020202020204" pitchFamily="34" charset="0"/>
                        </a:rPr>
                        <a:t> 2 ULS</a:t>
                      </a:r>
                      <a:r>
                        <a:rPr lang="en-US" sz="1050" b="0" dirty="0" smtClean="0">
                          <a:effectLst/>
                          <a:latin typeface="Arial" panose="020B0604020202020204" pitchFamily="34" charset="0"/>
                          <a:cs typeface="Arial" panose="020B0604020202020204" pitchFamily="34" charset="0"/>
                        </a:rPr>
                        <a:t>; </a:t>
                      </a:r>
                      <a:endParaRPr lang="en-US" sz="1050" b="0" dirty="0" smtClean="0">
                        <a:solidFill>
                          <a:schemeClr val="bg1"/>
                        </a:solidFill>
                        <a:effectLst/>
                        <a:latin typeface="Arial" pitchFamily="34" charset="0"/>
                        <a:cs typeface="Arial" pitchFamily="34" charset="0"/>
                      </a:endParaRPr>
                    </a:p>
                  </a:txBody>
                  <a:tcPr marL="51851" marR="51851" marT="0" marB="0"/>
                </a:tc>
                <a:tc>
                  <a:txBody>
                    <a:bodyPr/>
                    <a:lstStyle/>
                    <a:p>
                      <a:r>
                        <a:rPr lang="en-US" sz="1050" b="0" dirty="0" smtClean="0">
                          <a:effectLst/>
                          <a:latin typeface="Arial" panose="020B0604020202020204" pitchFamily="34" charset="0"/>
                          <a:cs typeface="Arial" panose="020B0604020202020204" pitchFamily="34" charset="0"/>
                        </a:rPr>
                        <a:t>PM </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R2 655</a:t>
                      </a:r>
                      <a:endParaRPr lang="en-ZA"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R2 193</a:t>
                      </a:r>
                      <a:endParaRPr lang="en-ZA"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R657</a:t>
                      </a:r>
                      <a:endParaRPr lang="en-ZA" sz="1050" b="0" dirty="0" smtClean="0">
                        <a:solidFill>
                          <a:schemeClr val="bg1"/>
                        </a:solidFill>
                        <a:effectLst/>
                        <a:latin typeface="Arial" pitchFamily="34" charset="0"/>
                        <a:ea typeface="Calibri"/>
                        <a:cs typeface="Arial" pitchFamily="34" charset="0"/>
                      </a:endParaRPr>
                    </a:p>
                  </a:txBody>
                  <a:tcPr marL="51851" marR="51851" marT="0" marB="0"/>
                </a:tc>
              </a:tr>
              <a:tr h="405755">
                <a:tc>
                  <a:txBody>
                    <a:bodyPr/>
                    <a:lstStyle/>
                    <a:p>
                      <a:r>
                        <a:rPr lang="en-US" sz="1200" b="0" dirty="0" smtClean="0">
                          <a:latin typeface="Arial" panose="020B0604020202020204" pitchFamily="34" charset="0"/>
                          <a:cs typeface="Arial" panose="020B0604020202020204" pitchFamily="34" charset="0"/>
                        </a:rPr>
                        <a:t>Beat3</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CDL (</a:t>
                      </a:r>
                      <a:r>
                        <a:rPr lang="en-ZA" sz="1050" b="0" dirty="0" smtClean="0">
                          <a:effectLst/>
                          <a:latin typeface="Arial" panose="020B0604020202020204" pitchFamily="34" charset="0"/>
                          <a:cs typeface="Arial" panose="020B0604020202020204" pitchFamily="34" charset="0"/>
                        </a:rPr>
                        <a:t>27 PMBs</a:t>
                      </a:r>
                      <a:r>
                        <a:rPr lang="en-ZA" sz="1050" b="0" dirty="0">
                          <a:effectLst/>
                          <a:latin typeface="Arial" panose="020B0604020202020204" pitchFamily="34" charset="0"/>
                          <a:cs typeface="Arial" panose="020B0604020202020204" pitchFamily="34" charset="0"/>
                        </a:rPr>
                        <a:t>) + </a:t>
                      </a:r>
                    </a:p>
                    <a:p>
                      <a:pPr algn="ctr"/>
                      <a:r>
                        <a:rPr lang="en-ZA" sz="1050" b="0" dirty="0">
                          <a:effectLst/>
                          <a:latin typeface="Arial" panose="020B0604020202020204" pitchFamily="34" charset="0"/>
                          <a:cs typeface="Arial" panose="020B0604020202020204" pitchFamily="34" charset="0"/>
                        </a:rPr>
                        <a:t>5 Conditions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a:effectLst/>
                          <a:latin typeface="Arial" panose="020B0604020202020204" pitchFamily="34" charset="0"/>
                          <a:cs typeface="Arial" panose="020B0604020202020204" pitchFamily="34" charset="0"/>
                        </a:rPr>
                        <a:t>17%</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Optical – PPN;</a:t>
                      </a:r>
                    </a:p>
                    <a:p>
                      <a:r>
                        <a:rPr lang="en-US" sz="1050" b="0" dirty="0" smtClean="0">
                          <a:effectLst/>
                          <a:latin typeface="Arial" panose="020B0604020202020204" pitchFamily="34" charset="0"/>
                          <a:cs typeface="Arial" panose="020B0604020202020204" pitchFamily="34" charset="0"/>
                        </a:rPr>
                        <a:t>Maternity 12 ANC &amp;</a:t>
                      </a:r>
                      <a:r>
                        <a:rPr lang="en-US" sz="1050" b="0" baseline="0" dirty="0" smtClean="0">
                          <a:effectLst/>
                          <a:latin typeface="Arial" panose="020B0604020202020204" pitchFamily="34" charset="0"/>
                          <a:cs typeface="Arial" panose="020B0604020202020204" pitchFamily="34" charset="0"/>
                        </a:rPr>
                        <a:t> 2 ULS</a:t>
                      </a:r>
                      <a:r>
                        <a:rPr lang="en-US" sz="1050" b="0" dirty="0" smtClean="0">
                          <a:effectLst/>
                          <a:latin typeface="Arial" panose="020B0604020202020204" pitchFamily="34" charset="0"/>
                          <a:cs typeface="Arial" panose="020B0604020202020204" pitchFamily="34" charset="0"/>
                        </a:rPr>
                        <a:t>; </a:t>
                      </a:r>
                    </a:p>
                    <a:p>
                      <a:r>
                        <a:rPr lang="en-US" sz="1050" b="0" dirty="0" smtClean="0">
                          <a:effectLst/>
                          <a:latin typeface="Arial" panose="020B0604020202020204" pitchFamily="34" charset="0"/>
                          <a:cs typeface="Arial" panose="020B0604020202020204" pitchFamily="34" charset="0"/>
                        </a:rPr>
                        <a:t>Specialised </a:t>
                      </a:r>
                      <a:r>
                        <a:rPr lang="en-US" sz="1050" b="0" dirty="0">
                          <a:effectLst/>
                          <a:latin typeface="Arial" panose="020B0604020202020204" pitchFamily="34" charset="0"/>
                          <a:cs typeface="Arial" panose="020B0604020202020204" pitchFamily="34" charset="0"/>
                        </a:rPr>
                        <a:t>Radiology</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R1 793</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R1 273</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R692</a:t>
                      </a:r>
                      <a:endParaRPr lang="en-ZA" sz="1050" b="0" dirty="0">
                        <a:solidFill>
                          <a:schemeClr val="bg1"/>
                        </a:solidFill>
                        <a:effectLst/>
                        <a:latin typeface="Arial" pitchFamily="34" charset="0"/>
                        <a:ea typeface="Calibri"/>
                        <a:cs typeface="Arial" pitchFamily="34" charset="0"/>
                      </a:endParaRPr>
                    </a:p>
                  </a:txBody>
                  <a:tcPr marL="51851" marR="51851" marT="0" marB="0"/>
                </a:tc>
              </a:tr>
              <a:tr h="255984">
                <a:tc>
                  <a:txBody>
                    <a:bodyPr/>
                    <a:lstStyle/>
                    <a:p>
                      <a:r>
                        <a:rPr lang="en-US" sz="1200" b="0" dirty="0" smtClean="0">
                          <a:latin typeface="Arial" panose="020B0604020202020204" pitchFamily="34" charset="0"/>
                          <a:cs typeface="Arial" panose="020B0604020202020204" pitchFamily="34" charset="0"/>
                        </a:rPr>
                        <a:t>Beat2</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smtClean="0">
                          <a:effectLst/>
                          <a:latin typeface="Arial" panose="020B0604020202020204" pitchFamily="34" charset="0"/>
                          <a:cs typeface="Arial" panose="020B0604020202020204" pitchFamily="34" charset="0"/>
                        </a:rPr>
                        <a:t>CDL (27 PMBs)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smtClean="0">
                          <a:effectLst/>
                          <a:latin typeface="Arial" panose="020B0604020202020204" pitchFamily="34" charset="0"/>
                          <a:cs typeface="Arial" panose="020B0604020202020204" pitchFamily="34" charset="0"/>
                        </a:rPr>
                        <a:t>17%</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Savings</a:t>
                      </a:r>
                      <a:r>
                        <a:rPr lang="en-US" sz="1050" b="0" baseline="0" dirty="0" smtClean="0">
                          <a:effectLst/>
                          <a:latin typeface="Arial" panose="020B0604020202020204" pitchFamily="34" charset="0"/>
                          <a:cs typeface="Arial" panose="020B0604020202020204" pitchFamily="34" charset="0"/>
                        </a:rPr>
                        <a:t> Account</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      R1 151</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R894</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R484</a:t>
                      </a:r>
                      <a:endParaRPr lang="en-ZA" sz="1050" b="0" dirty="0">
                        <a:solidFill>
                          <a:schemeClr val="bg1"/>
                        </a:solidFill>
                        <a:effectLst/>
                        <a:latin typeface="Arial" pitchFamily="34" charset="0"/>
                        <a:ea typeface="Calibri"/>
                        <a:cs typeface="Arial" pitchFamily="34" charset="0"/>
                      </a:endParaRPr>
                    </a:p>
                  </a:txBody>
                  <a:tcPr marL="51851" marR="51851" marT="0" marB="0"/>
                </a:tc>
              </a:tr>
              <a:tr h="405755">
                <a:tc>
                  <a:txBody>
                    <a:bodyPr/>
                    <a:lstStyle/>
                    <a:p>
                      <a:r>
                        <a:rPr lang="en-US" sz="1200" b="0" dirty="0" smtClean="0">
                          <a:latin typeface="Arial" panose="020B0604020202020204" pitchFamily="34" charset="0"/>
                          <a:cs typeface="Arial" panose="020B0604020202020204" pitchFamily="34" charset="0"/>
                        </a:rPr>
                        <a:t>Beat1</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smtClean="0">
                          <a:effectLst/>
                          <a:latin typeface="Arial" panose="020B0604020202020204" pitchFamily="34" charset="0"/>
                          <a:cs typeface="Arial" panose="020B0604020202020204" pitchFamily="34" charset="0"/>
                        </a:rPr>
                        <a:t>CDL (27 PMBs)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50" b="0" dirty="0" smtClean="0">
                          <a:effectLst/>
                          <a:latin typeface="Arial" panose="020B0604020202020204" pitchFamily="34" charset="0"/>
                          <a:cs typeface="Arial" panose="020B0604020202020204" pitchFamily="34" charset="0"/>
                        </a:rPr>
                        <a:t>x</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Savings</a:t>
                      </a:r>
                      <a:r>
                        <a:rPr lang="en-US" sz="1050" b="0" baseline="0" dirty="0" smtClean="0">
                          <a:effectLst/>
                          <a:latin typeface="Arial" panose="020B0604020202020204" pitchFamily="34" charset="0"/>
                          <a:cs typeface="Arial" panose="020B0604020202020204" pitchFamily="34" charset="0"/>
                        </a:rPr>
                        <a:t> Account</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R955</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R742</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R402</a:t>
                      </a:r>
                      <a:endParaRPr lang="en-ZA" sz="1050" b="0" dirty="0">
                        <a:solidFill>
                          <a:schemeClr val="bg1"/>
                        </a:solidFill>
                        <a:effectLst/>
                        <a:latin typeface="Arial" pitchFamily="34" charset="0"/>
                        <a:ea typeface="Calibri"/>
                        <a:cs typeface="Arial" pitchFamily="34" charset="0"/>
                      </a:endParaRPr>
                    </a:p>
                  </a:txBody>
                  <a:tcPr marL="51851" marR="51851" marT="0" marB="0"/>
                </a:tc>
              </a:tr>
              <a:tr h="412326">
                <a:tc>
                  <a:txBody>
                    <a:bodyPr/>
                    <a:lstStyle/>
                    <a:p>
                      <a:r>
                        <a:rPr lang="en-US" sz="1200" b="0" dirty="0" smtClean="0">
                          <a:latin typeface="Arial" panose="020B0604020202020204" pitchFamily="34" charset="0"/>
                          <a:cs typeface="Arial" panose="020B0604020202020204" pitchFamily="34" charset="0"/>
                        </a:rPr>
                        <a:t>Pulse2</a:t>
                      </a:r>
                      <a:endParaRPr lang="en-US" sz="1200" b="0" dirty="0">
                        <a:solidFill>
                          <a:schemeClr val="bg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0" dirty="0" smtClean="0">
                          <a:effectLst/>
                          <a:latin typeface="Arial" panose="020B0604020202020204" pitchFamily="34" charset="0"/>
                          <a:cs typeface="Arial" panose="020B0604020202020204" pitchFamily="34" charset="0"/>
                        </a:rPr>
                        <a:t>√</a:t>
                      </a:r>
                      <a:endParaRPr lang="en-ZA" sz="1400" b="0" dirty="0" smtClean="0">
                        <a:solidFill>
                          <a:schemeClr val="bg1"/>
                        </a:solidFill>
                        <a:effectLst/>
                        <a:latin typeface="Arial" pitchFamily="34" charset="0"/>
                        <a:ea typeface="Calibri"/>
                        <a:cs typeface="Arial" pitchFamily="34" charset="0"/>
                      </a:endParaRPr>
                    </a:p>
                  </a:txBody>
                  <a:tcPr marL="51851" marR="51851" marT="0" marB="0"/>
                </a:tc>
                <a:tc>
                  <a:txBody>
                    <a:bodyPr/>
                    <a:lstStyle/>
                    <a:p>
                      <a:pPr algn="ctr"/>
                      <a:r>
                        <a:rPr lang="en-ZA" sz="1050" b="0" dirty="0" smtClean="0">
                          <a:effectLst/>
                          <a:latin typeface="Arial" panose="020B0604020202020204" pitchFamily="34" charset="0"/>
                          <a:cs typeface="Arial" panose="020B0604020202020204" pitchFamily="34" charset="0"/>
                        </a:rPr>
                        <a:t>CDL (27 PMBs) + </a:t>
                      </a:r>
                    </a:p>
                    <a:p>
                      <a:pPr algn="ctr"/>
                      <a:r>
                        <a:rPr lang="en-ZA" sz="1050" b="0" dirty="0" smtClean="0">
                          <a:effectLst/>
                          <a:latin typeface="Arial" panose="020B0604020202020204" pitchFamily="34" charset="0"/>
                          <a:cs typeface="Arial" panose="020B0604020202020204" pitchFamily="34" charset="0"/>
                        </a:rPr>
                        <a:t>25 Conditions</a:t>
                      </a:r>
                      <a:endParaRPr lang="en-ZA" sz="1050" b="0" dirty="0" smtClean="0">
                        <a:solidFill>
                          <a:schemeClr val="bg1"/>
                        </a:solidFill>
                        <a:effectLst/>
                        <a:latin typeface="Arial" pitchFamily="34" charset="0"/>
                        <a:ea typeface="Calibri"/>
                        <a:cs typeface="Arial" pitchFamily="34" charset="0"/>
                      </a:endParaRPr>
                    </a:p>
                  </a:txBody>
                  <a:tcPr marL="51851" marR="51851"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smtClean="0">
                          <a:effectLst/>
                          <a:latin typeface="Arial" panose="020B0604020202020204" pitchFamily="34" charset="0"/>
                          <a:cs typeface="Arial" panose="020B0604020202020204" pitchFamily="34" charset="0"/>
                        </a:rPr>
                        <a:t>x</a:t>
                      </a:r>
                      <a:endParaRPr lang="en-ZA" sz="1050" b="0" dirty="0" smtClean="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M         R10 </a:t>
                      </a:r>
                      <a:r>
                        <a:rPr lang="en-US" sz="1050" b="0" dirty="0">
                          <a:effectLst/>
                          <a:latin typeface="Arial" panose="020B0604020202020204" pitchFamily="34" charset="0"/>
                          <a:cs typeface="Arial" panose="020B0604020202020204" pitchFamily="34" charset="0"/>
                        </a:rPr>
                        <a:t>000</a:t>
                      </a:r>
                      <a:endParaRPr lang="en-ZA" sz="1050" b="0" dirty="0">
                        <a:effectLst/>
                        <a:latin typeface="Arial" panose="020B0604020202020204" pitchFamily="34" charset="0"/>
                        <a:cs typeface="Arial" panose="020B0604020202020204" pitchFamily="34" charset="0"/>
                      </a:endParaRPr>
                    </a:p>
                    <a:p>
                      <a:r>
                        <a:rPr lang="en-US" sz="1050" b="0" dirty="0">
                          <a:effectLst/>
                          <a:latin typeface="Arial" panose="020B0604020202020204" pitchFamily="34" charset="0"/>
                          <a:cs typeface="Arial" panose="020B0604020202020204" pitchFamily="34" charset="0"/>
                        </a:rPr>
                        <a:t>M1</a:t>
                      </a:r>
                      <a:r>
                        <a:rPr lang="en-US" sz="1050" b="0" dirty="0" smtClean="0">
                          <a:effectLst/>
                          <a:latin typeface="Arial" panose="020B0604020202020204" pitchFamily="34" charset="0"/>
                          <a:cs typeface="Arial" panose="020B0604020202020204" pitchFamily="34" charset="0"/>
                        </a:rPr>
                        <a:t>+     R20 000</a:t>
                      </a:r>
                    </a:p>
                    <a:p>
                      <a:r>
                        <a:rPr lang="en-US" sz="1050" b="0" dirty="0" smtClean="0">
                          <a:effectLst/>
                          <a:latin typeface="Arial" panose="020B0604020202020204" pitchFamily="34" charset="0"/>
                          <a:cs typeface="Arial" panose="020B0604020202020204" pitchFamily="34" charset="0"/>
                        </a:rPr>
                        <a:t>Subject</a:t>
                      </a:r>
                      <a:r>
                        <a:rPr lang="en-US" sz="1050" b="0" baseline="0" dirty="0" smtClean="0">
                          <a:effectLst/>
                          <a:latin typeface="Arial" panose="020B0604020202020204" pitchFamily="34" charset="0"/>
                          <a:cs typeface="Arial" panose="020B0604020202020204" pitchFamily="34" charset="0"/>
                        </a:rPr>
                        <a:t> to Network Provider protocols: Onecare</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PM</a:t>
                      </a:r>
                      <a:r>
                        <a:rPr lang="en-US" sz="1050" b="0" baseline="0" dirty="0" smtClean="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    R3 243</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R3 243</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R771</a:t>
                      </a:r>
                      <a:endParaRPr lang="en-ZA" sz="1050" b="0" dirty="0">
                        <a:solidFill>
                          <a:schemeClr val="bg1"/>
                        </a:solidFill>
                        <a:effectLst/>
                        <a:latin typeface="Arial" pitchFamily="34" charset="0"/>
                        <a:ea typeface="Calibri"/>
                        <a:cs typeface="Arial" pitchFamily="34" charset="0"/>
                      </a:endParaRPr>
                    </a:p>
                  </a:txBody>
                  <a:tcPr marL="51851" marR="51851" marT="0" marB="0"/>
                </a:tc>
              </a:tr>
              <a:tr h="405755">
                <a:tc>
                  <a:txBody>
                    <a:bodyPr/>
                    <a:lstStyle/>
                    <a:p>
                      <a:r>
                        <a:rPr lang="en-US" sz="1200" b="0" dirty="0" smtClean="0">
                          <a:latin typeface="Arial" panose="020B0604020202020204" pitchFamily="34" charset="0"/>
                          <a:cs typeface="Arial" panose="020B0604020202020204" pitchFamily="34" charset="0"/>
                        </a:rPr>
                        <a:t>Pulse1</a:t>
                      </a:r>
                      <a:endParaRPr lang="en-US" sz="1200" b="0" dirty="0">
                        <a:solidFill>
                          <a:schemeClr val="bg1"/>
                        </a:solidFill>
                        <a:latin typeface="Arial" pitchFamily="34" charset="0"/>
                        <a:cs typeface="Arial" pitchFamily="34" charset="0"/>
                      </a:endParaRPr>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400" b="0" dirty="0">
                          <a:effectLst/>
                          <a:latin typeface="Arial" panose="020B0604020202020204" pitchFamily="34" charset="0"/>
                          <a:cs typeface="Arial" panose="020B0604020202020204" pitchFamily="34" charset="0"/>
                        </a:rPr>
                        <a:t>√</a:t>
                      </a:r>
                      <a:endParaRPr lang="en-ZA" sz="140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ZA" sz="1050" b="0" dirty="0" smtClean="0">
                          <a:effectLst/>
                          <a:latin typeface="Arial" panose="020B0604020202020204" pitchFamily="34" charset="0"/>
                          <a:cs typeface="Arial" panose="020B0604020202020204" pitchFamily="34" charset="0"/>
                        </a:rPr>
                        <a:t>CDL (27 PMBs)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1050" b="0" dirty="0" smtClean="0">
                          <a:effectLst/>
                          <a:latin typeface="Arial" panose="020B0604020202020204" pitchFamily="34" charset="0"/>
                          <a:cs typeface="Arial" panose="020B0604020202020204" pitchFamily="34" charset="0"/>
                        </a:rPr>
                        <a:t>x</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smtClean="0">
                          <a:effectLst/>
                          <a:latin typeface="Arial" panose="020B0604020202020204" pitchFamily="34" charset="0"/>
                          <a:cs typeface="Arial" panose="020B0604020202020204" pitchFamily="34" charset="0"/>
                        </a:rPr>
                        <a:t>Carecross</a:t>
                      </a:r>
                      <a:endParaRPr lang="en-ZA" sz="1050" b="0" dirty="0">
                        <a:solidFill>
                          <a:schemeClr val="bg1"/>
                        </a:solidFill>
                        <a:effectLst/>
                        <a:latin typeface="Arial" pitchFamily="34" charset="0"/>
                        <a:ea typeface="Calibri"/>
                        <a:cs typeface="Arial" pitchFamily="34" charset="0"/>
                      </a:endParaRPr>
                    </a:p>
                  </a:txBody>
                  <a:tcPr marL="51851" marR="51851" marT="0" marB="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50" b="0" dirty="0">
                          <a:effectLst/>
                          <a:latin typeface="Arial" panose="020B0604020202020204" pitchFamily="34" charset="0"/>
                          <a:cs typeface="Arial" panose="020B0604020202020204" pitchFamily="34" charset="0"/>
                        </a:rPr>
                        <a:t>Income bands </a:t>
                      </a:r>
                      <a:r>
                        <a:rPr lang="en-US" sz="1050" b="0" dirty="0" smtClean="0">
                          <a:effectLst/>
                          <a:latin typeface="Arial" panose="020B0604020202020204" pitchFamily="34" charset="0"/>
                          <a:cs typeface="Arial" panose="020B0604020202020204" pitchFamily="34" charset="0"/>
                        </a:rPr>
                        <a:t>based</a:t>
                      </a:r>
                      <a:r>
                        <a:rPr lang="en-US" sz="1050" b="0" baseline="0" dirty="0" smtClean="0">
                          <a:effectLst/>
                          <a:latin typeface="Arial" panose="020B0604020202020204" pitchFamily="34" charset="0"/>
                          <a:cs typeface="Arial" panose="020B0604020202020204" pitchFamily="34" charset="0"/>
                        </a:rPr>
                        <a:t> – lowest to highest</a:t>
                      </a:r>
                      <a:endParaRPr lang="en-US" sz="1050" b="0" dirty="0" smtClean="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PM      R940 – R1 354</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AD      R893 – R1 218</a:t>
                      </a:r>
                      <a:endParaRPr lang="en-ZA" sz="1050" b="0" dirty="0">
                        <a:effectLst/>
                        <a:latin typeface="Arial" panose="020B0604020202020204" pitchFamily="34" charset="0"/>
                        <a:cs typeface="Arial" panose="020B0604020202020204" pitchFamily="34" charset="0"/>
                      </a:endParaRPr>
                    </a:p>
                    <a:p>
                      <a:r>
                        <a:rPr lang="en-US" sz="1050" b="0" dirty="0" smtClean="0">
                          <a:effectLst/>
                          <a:latin typeface="Arial" panose="020B0604020202020204" pitchFamily="34" charset="0"/>
                          <a:cs typeface="Arial" panose="020B0604020202020204" pitchFamily="34" charset="0"/>
                        </a:rPr>
                        <a:t>CD      R564 </a:t>
                      </a:r>
                      <a:r>
                        <a:rPr lang="en-US" sz="1050" b="0" dirty="0">
                          <a:effectLst/>
                          <a:latin typeface="Arial" panose="020B0604020202020204" pitchFamily="34" charset="0"/>
                          <a:cs typeface="Arial" panose="020B0604020202020204" pitchFamily="34" charset="0"/>
                        </a:rPr>
                        <a:t>– </a:t>
                      </a:r>
                      <a:r>
                        <a:rPr lang="en-US" sz="1050" b="0" dirty="0" smtClean="0">
                          <a:effectLst/>
                          <a:latin typeface="Arial" panose="020B0604020202020204" pitchFamily="34" charset="0"/>
                          <a:cs typeface="Arial" panose="020B0604020202020204" pitchFamily="34" charset="0"/>
                        </a:rPr>
                        <a:t>R677</a:t>
                      </a:r>
                      <a:endParaRPr lang="en-ZA" sz="1050" b="0" dirty="0">
                        <a:solidFill>
                          <a:schemeClr val="bg1"/>
                        </a:solidFill>
                        <a:effectLst/>
                        <a:latin typeface="Arial" pitchFamily="34" charset="0"/>
                        <a:ea typeface="Calibri"/>
                        <a:cs typeface="Arial" pitchFamily="34" charset="0"/>
                      </a:endParaRPr>
                    </a:p>
                  </a:txBody>
                  <a:tcPr marL="51851" marR="51851" marT="0" marB="0"/>
                </a:tc>
              </a:tr>
            </a:tbl>
          </a:graphicData>
        </a:graphic>
      </p:graphicFrame>
    </p:spTree>
    <p:extLst>
      <p:ext uri="{BB962C8B-B14F-4D97-AF65-F5344CB8AC3E}">
        <p14:creationId xmlns:p14="http://schemas.microsoft.com/office/powerpoint/2010/main" val="1024099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80512" cy="6885384"/>
          </a:xfrm>
          <a:prstGeom prst="rect">
            <a:avLst/>
          </a:prstGeom>
        </p:spPr>
      </p:pic>
    </p:spTree>
    <p:extLst>
      <p:ext uri="{BB962C8B-B14F-4D97-AF65-F5344CB8AC3E}">
        <p14:creationId xmlns:p14="http://schemas.microsoft.com/office/powerpoint/2010/main" val="196869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Beat Benefit Changes</a:t>
            </a:r>
            <a:endParaRPr lang="en-US" dirty="0"/>
          </a:p>
        </p:txBody>
      </p:sp>
      <p:sp>
        <p:nvSpPr>
          <p:cNvPr id="4" name="Rectangle 3"/>
          <p:cNvSpPr/>
          <p:nvPr/>
        </p:nvSpPr>
        <p:spPr>
          <a:xfrm>
            <a:off x="457198" y="1361535"/>
            <a:ext cx="8334464" cy="3416320"/>
          </a:xfrm>
          <a:prstGeom prst="rect">
            <a:avLst/>
          </a:prstGeom>
        </p:spPr>
        <p:txBody>
          <a:bodyPr wrap="square">
            <a:spAutoFit/>
          </a:bodyPr>
          <a:lstStyle/>
          <a:p>
            <a:pPr marL="342900" indent="-342900" fontAlgn="auto">
              <a:spcBef>
                <a:spcPts val="0"/>
              </a:spcBef>
              <a:spcAft>
                <a:spcPts val="0"/>
              </a:spcAft>
              <a:buFont typeface="Arial"/>
              <a:buChar char="•"/>
              <a:defRPr/>
            </a:pPr>
            <a:r>
              <a:rPr lang="en-US" dirty="0">
                <a:latin typeface="Airial"/>
                <a:cs typeface="Airial"/>
              </a:rPr>
              <a:t>Monthly contributions </a:t>
            </a:r>
            <a:r>
              <a:rPr lang="en-US" dirty="0" smtClean="0">
                <a:latin typeface="Airial"/>
                <a:cs typeface="Airial"/>
              </a:rPr>
              <a:t>increased:</a:t>
            </a:r>
          </a:p>
          <a:p>
            <a:pPr fontAlgn="auto">
              <a:spcBef>
                <a:spcPts val="0"/>
              </a:spcBef>
              <a:spcAft>
                <a:spcPts val="0"/>
              </a:spcAft>
              <a:defRPr/>
            </a:pPr>
            <a:r>
              <a:rPr lang="en-US" dirty="0">
                <a:latin typeface="Airial"/>
                <a:cs typeface="Airial"/>
              </a:rPr>
              <a:t>	</a:t>
            </a:r>
            <a:r>
              <a:rPr lang="en-US" dirty="0" smtClean="0">
                <a:latin typeface="Airial"/>
                <a:cs typeface="Airial"/>
              </a:rPr>
              <a:t>Beat1 – 9.50%</a:t>
            </a:r>
          </a:p>
          <a:p>
            <a:pPr fontAlgn="auto">
              <a:spcBef>
                <a:spcPts val="0"/>
              </a:spcBef>
              <a:spcAft>
                <a:spcPts val="0"/>
              </a:spcAft>
              <a:defRPr/>
            </a:pPr>
            <a:r>
              <a:rPr lang="en-US" dirty="0">
                <a:latin typeface="Airial"/>
                <a:cs typeface="Airial"/>
              </a:rPr>
              <a:t>	</a:t>
            </a:r>
            <a:r>
              <a:rPr lang="en-US" dirty="0" smtClean="0">
                <a:latin typeface="Airial"/>
                <a:cs typeface="Airial"/>
              </a:rPr>
              <a:t>Beat2 – 9.50%</a:t>
            </a:r>
          </a:p>
          <a:p>
            <a:pPr fontAlgn="auto">
              <a:spcBef>
                <a:spcPts val="0"/>
              </a:spcBef>
              <a:spcAft>
                <a:spcPts val="0"/>
              </a:spcAft>
              <a:defRPr/>
            </a:pPr>
            <a:r>
              <a:rPr lang="en-US" dirty="0">
                <a:latin typeface="Airial"/>
                <a:cs typeface="Airial"/>
              </a:rPr>
              <a:t>	</a:t>
            </a:r>
            <a:r>
              <a:rPr lang="en-US" dirty="0" smtClean="0">
                <a:latin typeface="Airial"/>
                <a:cs typeface="Airial"/>
              </a:rPr>
              <a:t>Beat3 – 9.50%</a:t>
            </a:r>
          </a:p>
          <a:p>
            <a:pPr fontAlgn="auto">
              <a:spcBef>
                <a:spcPts val="0"/>
              </a:spcBef>
              <a:spcAft>
                <a:spcPts val="0"/>
              </a:spcAft>
              <a:defRPr/>
            </a:pPr>
            <a:r>
              <a:rPr lang="en-US" dirty="0">
                <a:latin typeface="Airial"/>
                <a:cs typeface="Airial"/>
              </a:rPr>
              <a:t>	</a:t>
            </a:r>
            <a:r>
              <a:rPr lang="en-US" dirty="0" smtClean="0">
                <a:latin typeface="Airial"/>
                <a:cs typeface="Airial"/>
              </a:rPr>
              <a:t>Beat4 – 9.50%</a:t>
            </a:r>
          </a:p>
          <a:p>
            <a:pPr marL="342900" indent="-342900" fontAlgn="auto">
              <a:spcBef>
                <a:spcPts val="0"/>
              </a:spcBef>
              <a:spcAft>
                <a:spcPts val="0"/>
              </a:spcAft>
              <a:buFont typeface="Arial"/>
              <a:buChar char="•"/>
              <a:defRPr/>
            </a:pPr>
            <a:endParaRPr lang="en-US" dirty="0">
              <a:latin typeface="Airial"/>
              <a:cs typeface="Airial"/>
            </a:endParaRPr>
          </a:p>
          <a:p>
            <a:pPr marL="342900" indent="-342900" fontAlgn="auto">
              <a:spcBef>
                <a:spcPts val="0"/>
              </a:spcBef>
              <a:spcAft>
                <a:spcPts val="0"/>
              </a:spcAft>
              <a:buFont typeface="Arial"/>
              <a:buChar char="•"/>
              <a:defRPr/>
            </a:pPr>
            <a:r>
              <a:rPr lang="en-US" dirty="0">
                <a:latin typeface="Airial"/>
                <a:cs typeface="Airial"/>
              </a:rPr>
              <a:t>Limits increased by </a:t>
            </a:r>
            <a:r>
              <a:rPr lang="en-US" dirty="0" smtClean="0">
                <a:latin typeface="Airial"/>
                <a:cs typeface="Airial"/>
              </a:rPr>
              <a:t>with contribution % increase, </a:t>
            </a:r>
            <a:r>
              <a:rPr lang="en-US" dirty="0">
                <a:latin typeface="Airial"/>
                <a:cs typeface="Airial"/>
              </a:rPr>
              <a:t>rounded off to the nearest </a:t>
            </a:r>
            <a:r>
              <a:rPr lang="en-US" dirty="0" smtClean="0">
                <a:latin typeface="Airial"/>
                <a:cs typeface="Airial"/>
              </a:rPr>
              <a:t>100.</a:t>
            </a:r>
          </a:p>
          <a:p>
            <a:pPr fontAlgn="auto">
              <a:spcBef>
                <a:spcPts val="0"/>
              </a:spcBef>
              <a:spcAft>
                <a:spcPts val="0"/>
              </a:spcAft>
              <a:defRPr/>
            </a:pPr>
            <a:endParaRPr lang="en-US" dirty="0">
              <a:latin typeface="Airial"/>
              <a:cs typeface="Airial"/>
            </a:endParaRPr>
          </a:p>
          <a:p>
            <a:pPr marL="285750" lvl="0" indent="-285750">
              <a:buFont typeface="Arial" pitchFamily="34" charset="0"/>
              <a:buChar char="•"/>
            </a:pPr>
            <a:r>
              <a:rPr lang="en-ZA" dirty="0" smtClean="0">
                <a:latin typeface="Arial" pitchFamily="34" charset="0"/>
                <a:cs typeface="Arial" pitchFamily="34" charset="0"/>
              </a:rPr>
              <a:t>R2 200 </a:t>
            </a:r>
            <a:r>
              <a:rPr lang="en-ZA" dirty="0">
                <a:latin typeface="Arial" pitchFamily="34" charset="0"/>
                <a:cs typeface="Arial" pitchFamily="34" charset="0"/>
              </a:rPr>
              <a:t>co payment on Endoscopic procedures done in hospital (increased </a:t>
            </a:r>
            <a:r>
              <a:rPr lang="en-ZA" dirty="0" smtClean="0">
                <a:latin typeface="Arial" pitchFamily="34" charset="0"/>
                <a:cs typeface="Arial" pitchFamily="34" charset="0"/>
              </a:rPr>
              <a:t>co-payment </a:t>
            </a:r>
            <a:r>
              <a:rPr lang="en-ZA" dirty="0">
                <a:latin typeface="Arial" pitchFamily="34" charset="0"/>
                <a:cs typeface="Arial" pitchFamily="34" charset="0"/>
              </a:rPr>
              <a:t>amount from </a:t>
            </a:r>
            <a:r>
              <a:rPr lang="en-ZA" dirty="0" smtClean="0">
                <a:latin typeface="Arial" pitchFamily="34" charset="0"/>
                <a:cs typeface="Arial" pitchFamily="34" charset="0"/>
              </a:rPr>
              <a:t>2014).</a:t>
            </a:r>
          </a:p>
          <a:p>
            <a:pPr marL="285750" lvl="0" indent="-285750">
              <a:buFont typeface="Arial" pitchFamily="34" charset="0"/>
              <a:buChar char="•"/>
            </a:pPr>
            <a:endParaRPr lang="en-ZA" dirty="0">
              <a:latin typeface="Arial" pitchFamily="34" charset="0"/>
              <a:cs typeface="Arial" pitchFamily="34" charset="0"/>
            </a:endParaRPr>
          </a:p>
        </p:txBody>
      </p:sp>
    </p:spTree>
    <p:extLst>
      <p:ext uri="{BB962C8B-B14F-4D97-AF65-F5344CB8AC3E}">
        <p14:creationId xmlns:p14="http://schemas.microsoft.com/office/powerpoint/2010/main" val="1266342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7067128" cy="885031"/>
          </a:xfrm>
        </p:spPr>
        <p:txBody>
          <a:bodyPr/>
          <a:lstStyle/>
          <a:p>
            <a:r>
              <a:rPr lang="en-US" dirty="0" smtClean="0"/>
              <a:t>Benefit Changes – Beat1 and Beat2</a:t>
            </a:r>
            <a:endParaRPr lang="en-US" dirty="0"/>
          </a:p>
        </p:txBody>
      </p:sp>
      <p:sp>
        <p:nvSpPr>
          <p:cNvPr id="4" name="Rectangle 3"/>
          <p:cNvSpPr/>
          <p:nvPr/>
        </p:nvSpPr>
        <p:spPr>
          <a:xfrm>
            <a:off x="395536" y="836712"/>
            <a:ext cx="8134350" cy="5632311"/>
          </a:xfrm>
          <a:prstGeom prst="rect">
            <a:avLst/>
          </a:prstGeom>
        </p:spPr>
        <p:txBody>
          <a:bodyPr wrap="square">
            <a:spAutoFit/>
          </a:bodyPr>
          <a:lstStyle/>
          <a:p>
            <a:pPr lvl="0"/>
            <a:r>
              <a:rPr lang="en-ZA" b="1" dirty="0" smtClean="0">
                <a:latin typeface="Arial" pitchFamily="34" charset="0"/>
                <a:cs typeface="Arial" pitchFamily="34" charset="0"/>
              </a:rPr>
              <a:t>Beat1</a:t>
            </a:r>
          </a:p>
          <a:p>
            <a:pPr lvl="0"/>
            <a:endParaRPr lang="en-ZA" dirty="0" smtClean="0">
              <a:latin typeface="Arial" pitchFamily="34" charset="0"/>
              <a:cs typeface="Arial" pitchFamily="34" charset="0"/>
            </a:endParaRPr>
          </a:p>
          <a:p>
            <a:pPr marL="285750" lvl="0" indent="-285750">
              <a:buFont typeface="Arial" pitchFamily="34" charset="0"/>
              <a:buChar char="•"/>
            </a:pPr>
            <a:r>
              <a:rPr lang="en-ZA" dirty="0" smtClean="0">
                <a:latin typeface="Arial" pitchFamily="34" charset="0"/>
                <a:cs typeface="Arial" pitchFamily="34" charset="0"/>
              </a:rPr>
              <a:t>Introduce and implement a competitive negotiated fee for Midwife Assisted Births.</a:t>
            </a:r>
          </a:p>
          <a:p>
            <a:pPr marL="285750" lvl="0" indent="-285750">
              <a:buFont typeface="Arial" pitchFamily="34" charset="0"/>
              <a:buChar char="•"/>
            </a:pPr>
            <a:endParaRPr lang="en-ZA" dirty="0" smtClean="0">
              <a:latin typeface="Arial" pitchFamily="34" charset="0"/>
              <a:cs typeface="Arial" pitchFamily="34" charset="0"/>
            </a:endParaRPr>
          </a:p>
          <a:p>
            <a:pPr marL="285750" lvl="0" indent="-285750">
              <a:buFont typeface="Arial" pitchFamily="34" charset="0"/>
              <a:buChar char="•"/>
            </a:pPr>
            <a:r>
              <a:rPr lang="en-ZA" dirty="0" smtClean="0">
                <a:latin typeface="Arial" pitchFamily="34" charset="0"/>
                <a:cs typeface="Arial" pitchFamily="34" charset="0"/>
              </a:rPr>
              <a:t>Modify the Wound Care benefit to include certain Nursing Services.</a:t>
            </a:r>
          </a:p>
          <a:p>
            <a:pPr marL="285750" lvl="0" indent="-285750">
              <a:buFont typeface="Arial" pitchFamily="34" charset="0"/>
              <a:buChar char="•"/>
            </a:pPr>
            <a:endParaRPr lang="en-ZA" dirty="0">
              <a:latin typeface="Arial" pitchFamily="34" charset="0"/>
              <a:cs typeface="Arial" pitchFamily="34" charset="0"/>
            </a:endParaRPr>
          </a:p>
          <a:p>
            <a:pPr marL="285750" indent="-285750">
              <a:buFont typeface="Arial" pitchFamily="34" charset="0"/>
              <a:buChar char="•"/>
            </a:pPr>
            <a:r>
              <a:rPr lang="en-ZA" dirty="0">
                <a:latin typeface="Arial" pitchFamily="34" charset="0"/>
                <a:cs typeface="Arial" pitchFamily="34" charset="0"/>
              </a:rPr>
              <a:t>Beat1 remains the most competitive, best-priced and comprehensive hospital plan in the industry</a:t>
            </a:r>
            <a:r>
              <a:rPr lang="en-ZA" dirty="0" smtClean="0">
                <a:latin typeface="Arial" pitchFamily="34" charset="0"/>
                <a:cs typeface="Arial" pitchFamily="34" charset="0"/>
              </a:rPr>
              <a:t>.</a:t>
            </a:r>
          </a:p>
          <a:p>
            <a:pPr marL="285750" indent="-285750">
              <a:buFont typeface="Arial" pitchFamily="34" charset="0"/>
              <a:buChar char="•"/>
            </a:pPr>
            <a:endParaRPr lang="en-ZA" dirty="0">
              <a:latin typeface="Arial" pitchFamily="34" charset="0"/>
              <a:cs typeface="Arial" pitchFamily="34" charset="0"/>
            </a:endParaRPr>
          </a:p>
          <a:p>
            <a:pPr marL="285750" lvl="0" indent="-285750">
              <a:buFont typeface="Arial" pitchFamily="34" charset="0"/>
              <a:buChar char="•"/>
            </a:pPr>
            <a:r>
              <a:rPr lang="en-ZA" dirty="0">
                <a:latin typeface="Arial" pitchFamily="34" charset="0"/>
                <a:cs typeface="Arial" pitchFamily="34" charset="0"/>
              </a:rPr>
              <a:t>Increased maxima with the proportionate contribution increases</a:t>
            </a:r>
            <a:r>
              <a:rPr lang="en-ZA" dirty="0" smtClean="0">
                <a:latin typeface="Arial" pitchFamily="34" charset="0"/>
                <a:cs typeface="Arial" pitchFamily="34" charset="0"/>
              </a:rPr>
              <a:t>.</a:t>
            </a:r>
          </a:p>
          <a:p>
            <a:pPr lvl="0"/>
            <a:endParaRPr lang="en-ZA" dirty="0" smtClean="0">
              <a:latin typeface="Arial" pitchFamily="34" charset="0"/>
              <a:cs typeface="Arial" pitchFamily="34" charset="0"/>
            </a:endParaRPr>
          </a:p>
          <a:p>
            <a:r>
              <a:rPr lang="en-ZA" b="1" dirty="0" smtClean="0">
                <a:latin typeface="Arial" pitchFamily="34" charset="0"/>
                <a:cs typeface="Arial" pitchFamily="34" charset="0"/>
              </a:rPr>
              <a:t>Beat2</a:t>
            </a:r>
          </a:p>
          <a:p>
            <a:endParaRPr lang="en-ZA" dirty="0">
              <a:latin typeface="Arial" pitchFamily="34" charset="0"/>
              <a:cs typeface="Arial" pitchFamily="34" charset="0"/>
            </a:endParaRPr>
          </a:p>
          <a:p>
            <a:pPr marL="285750" indent="-285750">
              <a:buFont typeface="Arial" pitchFamily="34" charset="0"/>
              <a:buChar char="•"/>
            </a:pPr>
            <a:r>
              <a:rPr lang="en-ZA" dirty="0" smtClean="0">
                <a:latin typeface="Arial" pitchFamily="34" charset="0"/>
                <a:cs typeface="Arial" pitchFamily="34" charset="0"/>
              </a:rPr>
              <a:t>Introduce and implement a competitive negotiated fee for Midwife Assisted Births.</a:t>
            </a:r>
          </a:p>
          <a:p>
            <a:pPr marL="285750" lvl="0" indent="-285750">
              <a:buFont typeface="Arial" pitchFamily="34" charset="0"/>
              <a:buChar char="•"/>
            </a:pPr>
            <a:endParaRPr lang="en-ZA" dirty="0">
              <a:latin typeface="Arial" pitchFamily="34" charset="0"/>
              <a:cs typeface="Arial" pitchFamily="34" charset="0"/>
            </a:endParaRPr>
          </a:p>
          <a:p>
            <a:pPr marL="285750" lvl="0" indent="-285750">
              <a:buFont typeface="Arial" pitchFamily="34" charset="0"/>
              <a:buChar char="•"/>
            </a:pPr>
            <a:r>
              <a:rPr lang="en-ZA" b="1" dirty="0" smtClean="0">
                <a:solidFill>
                  <a:srgbClr val="FF0000"/>
                </a:solidFill>
                <a:latin typeface="Arial" pitchFamily="34" charset="0"/>
                <a:cs typeface="Arial" pitchFamily="34" charset="0"/>
              </a:rPr>
              <a:t>Increase savings percentage from 15% to 17%.</a:t>
            </a:r>
          </a:p>
          <a:p>
            <a:pPr marL="285750" lvl="0" indent="-285750">
              <a:buFont typeface="Arial" pitchFamily="34" charset="0"/>
              <a:buChar char="•"/>
            </a:pPr>
            <a:endParaRPr lang="en-ZA" dirty="0">
              <a:latin typeface="Arial" pitchFamily="34" charset="0"/>
              <a:cs typeface="Arial" pitchFamily="34" charset="0"/>
            </a:endParaRPr>
          </a:p>
          <a:p>
            <a:pPr marL="285750" lvl="0" indent="-285750">
              <a:buFont typeface="Arial" pitchFamily="34" charset="0"/>
              <a:buChar char="•"/>
            </a:pPr>
            <a:r>
              <a:rPr lang="en-ZA" dirty="0" smtClean="0">
                <a:latin typeface="Arial" pitchFamily="34" charset="0"/>
                <a:cs typeface="Arial" pitchFamily="34" charset="0"/>
              </a:rPr>
              <a:t>Increased maxima with the proportionate contribution increases.</a:t>
            </a:r>
            <a:endParaRPr lang="en-ZA" sz="2000" dirty="0">
              <a:latin typeface="Arial" pitchFamily="34" charset="0"/>
              <a:cs typeface="Arial" pitchFamily="34" charset="0"/>
            </a:endParaRPr>
          </a:p>
        </p:txBody>
      </p:sp>
    </p:spTree>
    <p:extLst>
      <p:ext uri="{BB962C8B-B14F-4D97-AF65-F5344CB8AC3E}">
        <p14:creationId xmlns:p14="http://schemas.microsoft.com/office/powerpoint/2010/main" val="273107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04192 Key Account PPT_v5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3707" cy="6858000"/>
          </a:xfrm>
          <a:prstGeom prst="rect">
            <a:avLst/>
          </a:prstGeom>
        </p:spPr>
      </p:pic>
      <p:sp>
        <p:nvSpPr>
          <p:cNvPr id="2" name="Content Placeholder 1"/>
          <p:cNvSpPr>
            <a:spLocks noGrp="1"/>
          </p:cNvSpPr>
          <p:nvPr>
            <p:ph idx="1"/>
          </p:nvPr>
        </p:nvSpPr>
        <p:spPr>
          <a:xfrm>
            <a:off x="457200" y="1422400"/>
            <a:ext cx="8229600" cy="4241801"/>
          </a:xfrm>
        </p:spPr>
        <p:txBody>
          <a:bodyPr>
            <a:normAutofit/>
          </a:bodyPr>
          <a:lstStyle/>
          <a:p>
            <a:r>
              <a:rPr lang="en-US" sz="1800" dirty="0" smtClean="0">
                <a:solidFill>
                  <a:schemeClr val="tx1"/>
                </a:solidFill>
              </a:rPr>
              <a:t>Section A – Performance Overview</a:t>
            </a:r>
          </a:p>
          <a:p>
            <a:endParaRPr lang="en-US" sz="1800" dirty="0">
              <a:solidFill>
                <a:schemeClr val="tx1"/>
              </a:solidFill>
            </a:endParaRPr>
          </a:p>
          <a:p>
            <a:pPr>
              <a:spcBef>
                <a:spcPts val="0"/>
              </a:spcBef>
            </a:pPr>
            <a:r>
              <a:rPr lang="en-ZA" sz="1800" dirty="0">
                <a:solidFill>
                  <a:schemeClr val="tx1"/>
                </a:solidFill>
              </a:rPr>
              <a:t>Section B – Growth Strategy/ Amalgamation</a:t>
            </a:r>
          </a:p>
          <a:p>
            <a:pPr>
              <a:spcBef>
                <a:spcPts val="0"/>
              </a:spcBef>
            </a:pPr>
            <a:endParaRPr lang="en-ZA" sz="1800" dirty="0">
              <a:solidFill>
                <a:schemeClr val="tx1"/>
              </a:solidFill>
            </a:endParaRPr>
          </a:p>
          <a:p>
            <a:pPr>
              <a:spcBef>
                <a:spcPts val="0"/>
              </a:spcBef>
            </a:pPr>
            <a:r>
              <a:rPr lang="en-ZA" sz="1800" dirty="0">
                <a:solidFill>
                  <a:schemeClr val="tx1"/>
                </a:solidFill>
              </a:rPr>
              <a:t>Section C – Overall Benefit and Subscription Changes</a:t>
            </a:r>
          </a:p>
          <a:p>
            <a:pPr>
              <a:spcBef>
                <a:spcPts val="0"/>
              </a:spcBef>
            </a:pPr>
            <a:endParaRPr lang="en-ZA" sz="1800" dirty="0">
              <a:solidFill>
                <a:schemeClr val="tx1"/>
              </a:solidFill>
            </a:endParaRPr>
          </a:p>
          <a:p>
            <a:pPr>
              <a:spcBef>
                <a:spcPts val="0"/>
              </a:spcBef>
            </a:pPr>
            <a:r>
              <a:rPr lang="en-ZA" sz="1800" dirty="0">
                <a:solidFill>
                  <a:schemeClr val="tx1"/>
                </a:solidFill>
              </a:rPr>
              <a:t>Section D – Changes per Option</a:t>
            </a:r>
          </a:p>
          <a:p>
            <a:pPr>
              <a:spcBef>
                <a:spcPts val="0"/>
              </a:spcBef>
            </a:pPr>
            <a:endParaRPr lang="en-ZA" sz="1800" dirty="0">
              <a:solidFill>
                <a:schemeClr val="tx1"/>
              </a:solidFill>
            </a:endParaRPr>
          </a:p>
          <a:p>
            <a:pPr>
              <a:spcBef>
                <a:spcPts val="0"/>
              </a:spcBef>
            </a:pPr>
            <a:r>
              <a:rPr lang="en-ZA" sz="1800" dirty="0">
                <a:solidFill>
                  <a:schemeClr val="tx1"/>
                </a:solidFill>
              </a:rPr>
              <a:t>Section E – Administrative Arrangements</a:t>
            </a:r>
          </a:p>
        </p:txBody>
      </p:sp>
      <p:sp>
        <p:nvSpPr>
          <p:cNvPr id="3" name="Title 2"/>
          <p:cNvSpPr>
            <a:spLocks noGrp="1"/>
          </p:cNvSpPr>
          <p:nvPr>
            <p:ph type="title"/>
          </p:nvPr>
        </p:nvSpPr>
        <p:spPr>
          <a:xfrm>
            <a:off x="457200" y="283369"/>
            <a:ext cx="5016500" cy="885031"/>
          </a:xfrm>
        </p:spPr>
        <p:txBody>
          <a:bodyPr/>
          <a:lstStyle/>
          <a:p>
            <a:r>
              <a:rPr lang="en-US" dirty="0" smtClean="0"/>
              <a:t>Index</a:t>
            </a:r>
            <a:endParaRPr lang="en-US" dirty="0"/>
          </a:p>
        </p:txBody>
      </p:sp>
    </p:spTree>
    <p:extLst>
      <p:ext uri="{BB962C8B-B14F-4D97-AF65-F5344CB8AC3E}">
        <p14:creationId xmlns:p14="http://schemas.microsoft.com/office/powerpoint/2010/main" val="79081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sp>
        <p:nvSpPr>
          <p:cNvPr id="5" name="Rectangle 4"/>
          <p:cNvSpPr/>
          <p:nvPr/>
        </p:nvSpPr>
        <p:spPr>
          <a:xfrm>
            <a:off x="2286000" y="1790090"/>
            <a:ext cx="4572000" cy="369332"/>
          </a:xfrm>
          <a:prstGeom prst="rect">
            <a:avLst/>
          </a:prstGeom>
        </p:spPr>
        <p:txBody>
          <a:bodyPr>
            <a:spAutoFit/>
          </a:bodyPr>
          <a:lstStyle/>
          <a:p>
            <a:endParaRPr lang="en-GB" dirty="0">
              <a:latin typeface="Arial" pitchFamily="34" charset="0"/>
              <a:cs typeface="Arial" pitchFamily="34" charset="0"/>
            </a:endParaRPr>
          </a:p>
        </p:txBody>
      </p:sp>
      <p:sp>
        <p:nvSpPr>
          <p:cNvPr id="6" name="Subtitle 2"/>
          <p:cNvSpPr txBox="1">
            <a:spLocks/>
          </p:cNvSpPr>
          <p:nvPr/>
        </p:nvSpPr>
        <p:spPr>
          <a:xfrm>
            <a:off x="827584" y="1628800"/>
            <a:ext cx="756084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GB" dirty="0" smtClean="0">
              <a:solidFill>
                <a:schemeClr val="tx1"/>
              </a:solidFill>
            </a:endParaRPr>
          </a:p>
          <a:p>
            <a:pPr>
              <a:lnSpc>
                <a:spcPct val="170000"/>
              </a:lnSpc>
            </a:pPr>
            <a:endParaRPr lang="en-GB" sz="43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ZA" sz="3500" dirty="0" smtClean="0">
              <a:solidFill>
                <a:schemeClr val="tx1"/>
              </a:solidFill>
            </a:endParaRPr>
          </a:p>
          <a:p>
            <a:pPr algn="just"/>
            <a:endParaRPr lang="en-ZA" dirty="0">
              <a:solidFill>
                <a:schemeClr val="tx1"/>
              </a:solidFill>
            </a:endParaRPr>
          </a:p>
        </p:txBody>
      </p:sp>
      <p:sp>
        <p:nvSpPr>
          <p:cNvPr id="7" name="Rectangle 6"/>
          <p:cNvSpPr/>
          <p:nvPr/>
        </p:nvSpPr>
        <p:spPr>
          <a:xfrm>
            <a:off x="707207" y="4063280"/>
            <a:ext cx="71437" cy="136683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8" name="TextBox 7"/>
          <p:cNvSpPr txBox="1">
            <a:spLocks noChangeArrowheads="1"/>
          </p:cNvSpPr>
          <p:nvPr/>
        </p:nvSpPr>
        <p:spPr bwMode="auto">
          <a:xfrm rot="16200000">
            <a:off x="-14015" y="4150320"/>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latin typeface="Arial" pitchFamily="34" charset="0"/>
                <a:cs typeface="Arial" pitchFamily="34" charset="0"/>
              </a:rPr>
              <a:t>Hospital </a:t>
            </a:r>
          </a:p>
          <a:p>
            <a:pPr algn="ctr"/>
            <a:r>
              <a:rPr lang="en-ZA" sz="1200" b="1" dirty="0">
                <a:latin typeface="Arial" pitchFamily="34" charset="0"/>
                <a:cs typeface="Arial" pitchFamily="34" charset="0"/>
              </a:rPr>
              <a:t>Benefit</a:t>
            </a:r>
          </a:p>
        </p:txBody>
      </p:sp>
      <p:sp>
        <p:nvSpPr>
          <p:cNvPr id="9" name="Rectangle 8"/>
          <p:cNvSpPr/>
          <p:nvPr/>
        </p:nvSpPr>
        <p:spPr>
          <a:xfrm>
            <a:off x="711070" y="907231"/>
            <a:ext cx="71437" cy="3052763"/>
          </a:xfrm>
          <a:prstGeom prst="rect">
            <a:avLst/>
          </a:prstGeom>
          <a:gradFill flip="none" rotWithShape="1">
            <a:gsLst>
              <a:gs pos="0">
                <a:schemeClr val="accent3">
                  <a:lumMod val="75000"/>
                </a:schemeClr>
              </a:gs>
              <a:gs pos="100000">
                <a:srgbClr val="FFFFFF"/>
              </a:gs>
              <a:gs pos="46000">
                <a:schemeClr val="accent3">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10" name="TextBox 9"/>
          <p:cNvSpPr txBox="1">
            <a:spLocks noChangeArrowheads="1"/>
          </p:cNvSpPr>
          <p:nvPr/>
        </p:nvSpPr>
        <p:spPr bwMode="auto">
          <a:xfrm rot="16200000">
            <a:off x="-315349" y="2594570"/>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latin typeface="Arial" pitchFamily="34" charset="0"/>
                <a:cs typeface="Arial" pitchFamily="34" charset="0"/>
              </a:rPr>
              <a:t>Chronic Disease </a:t>
            </a:r>
          </a:p>
          <a:p>
            <a:pPr algn="ctr"/>
            <a:r>
              <a:rPr lang="en-ZA" sz="1200" b="1" dirty="0">
                <a:latin typeface="Arial" pitchFamily="34" charset="0"/>
                <a:cs typeface="Arial" pitchFamily="34" charset="0"/>
              </a:rPr>
              <a:t>Benefit</a:t>
            </a:r>
          </a:p>
        </p:txBody>
      </p:sp>
      <p:sp>
        <p:nvSpPr>
          <p:cNvPr id="11" name="TextBox 10"/>
          <p:cNvSpPr txBox="1">
            <a:spLocks noChangeArrowheads="1"/>
          </p:cNvSpPr>
          <p:nvPr/>
        </p:nvSpPr>
        <p:spPr bwMode="auto">
          <a:xfrm rot="16200000">
            <a:off x="-89317" y="1157088"/>
            <a:ext cx="978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latin typeface="Arial" pitchFamily="34" charset="0"/>
                <a:cs typeface="Arial" pitchFamily="34" charset="0"/>
              </a:rPr>
              <a:t>Day-to-day</a:t>
            </a:r>
          </a:p>
          <a:p>
            <a:pPr algn="ctr"/>
            <a:r>
              <a:rPr lang="en-ZA" sz="1200" b="1" dirty="0">
                <a:latin typeface="Arial" pitchFamily="34" charset="0"/>
                <a:cs typeface="Arial" pitchFamily="34" charset="0"/>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683306769"/>
              </p:ext>
            </p:extLst>
          </p:nvPr>
        </p:nvGraphicFramePr>
        <p:xfrm>
          <a:off x="5343787" y="594170"/>
          <a:ext cx="3635728" cy="3221933"/>
        </p:xfrm>
        <a:graphic>
          <a:graphicData uri="http://schemas.openxmlformats.org/drawingml/2006/table">
            <a:tbl>
              <a:tblPr firstRow="1" bandRow="1">
                <a:tableStyleId>{F5AB1C69-6EDB-4FF4-983F-18BD219EF322}</a:tableStyleId>
              </a:tblPr>
              <a:tblGrid>
                <a:gridCol w="2243321"/>
                <a:gridCol w="1392407"/>
              </a:tblGrid>
              <a:tr h="362991">
                <a:tc gridSpan="2">
                  <a:txBody>
                    <a:bodyPr/>
                    <a:lstStyle/>
                    <a:p>
                      <a:pPr algn="ctr"/>
                      <a:r>
                        <a:rPr lang="en-ZA" sz="1200" dirty="0" smtClean="0">
                          <a:latin typeface=""/>
                        </a:rPr>
                        <a:t>Preventative Care</a:t>
                      </a:r>
                      <a:endParaRPr lang="en-ZA" sz="1200" dirty="0">
                        <a:solidFill>
                          <a:schemeClr val="bg1"/>
                        </a:solidFill>
                        <a:latin typeface=""/>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326692">
                <a:tc>
                  <a:txBody>
                    <a:bodyPr/>
                    <a:lstStyle/>
                    <a:p>
                      <a:r>
                        <a:rPr lang="en-ZA" sz="1200" b="1" dirty="0" smtClean="0">
                          <a:latin typeface=""/>
                        </a:rPr>
                        <a:t>Flu Vaccine</a:t>
                      </a:r>
                      <a:endParaRPr lang="en-ZA" sz="1200" b="1" dirty="0">
                        <a:latin typeface=""/>
                      </a:endParaRPr>
                    </a:p>
                  </a:txBody>
                  <a:tcPr marL="91445" marR="91445" marT="45691" marB="45691"/>
                </a:tc>
                <a:tc>
                  <a:txBody>
                    <a:bodyPr/>
                    <a:lstStyle/>
                    <a:p>
                      <a:r>
                        <a:rPr lang="en-ZA" sz="1200" dirty="0" smtClean="0">
                          <a:latin typeface=""/>
                        </a:rPr>
                        <a:t>1 per beneficiary</a:t>
                      </a:r>
                      <a:endParaRPr lang="en-ZA" sz="1200" dirty="0">
                        <a:latin typeface=""/>
                      </a:endParaRPr>
                    </a:p>
                  </a:txBody>
                  <a:tcPr marL="91445" marR="91445" marT="45691" marB="45691"/>
                </a:tc>
              </a:tr>
              <a:tr h="326692">
                <a:tc>
                  <a:txBody>
                    <a:bodyPr/>
                    <a:lstStyle/>
                    <a:p>
                      <a:r>
                        <a:rPr lang="en-ZA" sz="1200" b="1" dirty="0" smtClean="0">
                          <a:latin typeface=""/>
                        </a:rPr>
                        <a:t>Pneumonia Programme</a:t>
                      </a:r>
                      <a:endParaRPr lang="en-ZA" sz="1200" b="1" dirty="0">
                        <a:latin typeface=""/>
                      </a:endParaRPr>
                    </a:p>
                  </a:txBody>
                  <a:tcPr marL="91445" marR="91445" marT="45691" marB="45691"/>
                </a:tc>
                <a:tc>
                  <a:txBody>
                    <a:bodyPr/>
                    <a:lstStyle/>
                    <a:p>
                      <a:r>
                        <a:rPr lang="en-ZA" sz="1200" dirty="0" smtClean="0">
                          <a:latin typeface=""/>
                        </a:rPr>
                        <a:t>Protocol applies</a:t>
                      </a:r>
                      <a:endParaRPr lang="en-ZA" sz="1200" dirty="0">
                        <a:latin typeface=""/>
                      </a:endParaRPr>
                    </a:p>
                  </a:txBody>
                  <a:tcPr marL="91445" marR="91445" marT="45691" marB="45691"/>
                </a:tc>
              </a:tr>
              <a:tr h="326692">
                <a:tc>
                  <a:txBody>
                    <a:bodyPr/>
                    <a:lstStyle/>
                    <a:p>
                      <a:r>
                        <a:rPr lang="en-ZA" sz="1200" b="1" dirty="0" smtClean="0">
                          <a:latin typeface=""/>
                        </a:rPr>
                        <a:t>Paediatric Immunisations</a:t>
                      </a:r>
                      <a:endParaRPr lang="en-ZA" sz="1200" b="1" dirty="0">
                        <a:latin typeface=""/>
                      </a:endParaRPr>
                    </a:p>
                  </a:txBody>
                  <a:tcPr marL="91445" marR="91445" marT="45691" marB="456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
                        </a:rPr>
                        <a:t>Protocol applies</a:t>
                      </a:r>
                    </a:p>
                  </a:txBody>
                  <a:tcPr marL="91445" marR="91445" marT="45691" marB="45691"/>
                </a:tc>
              </a:tr>
              <a:tr h="544486">
                <a:tc>
                  <a:txBody>
                    <a:bodyPr/>
                    <a:lstStyle/>
                    <a:p>
                      <a:r>
                        <a:rPr lang="en-ZA" sz="1200" b="1" dirty="0" smtClean="0">
                          <a:latin typeface=""/>
                        </a:rPr>
                        <a:t>Back Rehabilitation Programme (DBC)</a:t>
                      </a:r>
                      <a:endParaRPr lang="en-ZA" sz="1200" b="1" dirty="0">
                        <a:latin typeface=""/>
                      </a:endParaRPr>
                    </a:p>
                  </a:txBody>
                  <a:tcPr marL="91445" marR="91445" marT="45691" marB="45691"/>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n-ZA" sz="1200" dirty="0" smtClean="0">
                          <a:latin typeface=""/>
                        </a:rPr>
                        <a:t>Protocol applies</a:t>
                      </a:r>
                    </a:p>
                  </a:txBody>
                  <a:tcPr marL="91445" marR="91445" marT="45691" marB="45691"/>
                </a:tc>
              </a:tr>
              <a:tr h="328598">
                <a:tc>
                  <a:txBody>
                    <a:bodyPr/>
                    <a:lstStyle/>
                    <a:p>
                      <a:r>
                        <a:rPr lang="en-ZA" sz="1200" b="1" dirty="0" smtClean="0">
                          <a:latin typeface="Arial" pitchFamily="34" charset="0"/>
                          <a:cs typeface="Arial" pitchFamily="34" charset="0"/>
                        </a:rPr>
                        <a:t>Female Contraceptives</a:t>
                      </a:r>
                      <a:endParaRPr lang="en-ZA" sz="1200" b="1" dirty="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
                        </a:rPr>
                        <a:t>Up to R1 400 PF</a:t>
                      </a:r>
                    </a:p>
                  </a:txBody>
                  <a:tcPr marL="91445" marR="91445" marT="45691" marB="45691"/>
                </a:tc>
              </a:tr>
              <a:tr h="328598">
                <a:tc>
                  <a:txBody>
                    <a:bodyPr/>
                    <a:lstStyle/>
                    <a:p>
                      <a:pPr algn="l"/>
                      <a:r>
                        <a:rPr lang="en-US" sz="1200" b="1" i="0" u="none" strike="noStrike" baseline="0" dirty="0" smtClean="0">
                          <a:latin typeface="Arial" pitchFamily="34" charset="0"/>
                          <a:cs typeface="Arial" pitchFamily="34" charset="0"/>
                        </a:rPr>
                        <a:t>Biometric screenings: Glucose, Cholesterol,</a:t>
                      </a:r>
                    </a:p>
                    <a:p>
                      <a:pPr algn="l"/>
                      <a:r>
                        <a:rPr lang="en-US" sz="1200" b="1" i="0" u="none" strike="noStrike" baseline="0" dirty="0" smtClean="0">
                          <a:latin typeface="Arial" pitchFamily="34" charset="0"/>
                          <a:cs typeface="Arial" pitchFamily="34" charset="0"/>
                        </a:rPr>
                        <a:t>Blood pressure measurement and Body</a:t>
                      </a:r>
                    </a:p>
                    <a:p>
                      <a:pPr algn="l"/>
                      <a:r>
                        <a:rPr lang="en-US" sz="1200" b="1" i="0" u="none" strike="noStrike" baseline="0" dirty="0" smtClean="0">
                          <a:latin typeface="Arial" pitchFamily="34" charset="0"/>
                          <a:cs typeface="Arial" pitchFamily="34" charset="0"/>
                        </a:rPr>
                        <a:t>Mass Index calculation.</a:t>
                      </a:r>
                      <a:endParaRPr lang="en-ZA" sz="1200" b="1" dirty="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
                        </a:rPr>
                        <a:t>From selected Clicks, Script</a:t>
                      </a:r>
                      <a:r>
                        <a:rPr lang="en-ZA" sz="1200" baseline="0" dirty="0" smtClean="0">
                          <a:latin typeface=""/>
                        </a:rPr>
                        <a:t> Savers or Dis-Chem Pharmacies</a:t>
                      </a:r>
                      <a:endParaRPr lang="en-ZA" sz="1200" dirty="0" smtClean="0">
                        <a:latin typeface=""/>
                      </a:endParaRPr>
                    </a:p>
                  </a:txBody>
                  <a:tcPr marL="91445" marR="91445" marT="45691" marB="45691"/>
                </a:tc>
              </a:tr>
            </a:tbl>
          </a:graphicData>
        </a:graphic>
      </p:graphicFrame>
      <p:sp>
        <p:nvSpPr>
          <p:cNvPr id="13" name="TextBox 12"/>
          <p:cNvSpPr txBox="1"/>
          <p:nvPr/>
        </p:nvSpPr>
        <p:spPr>
          <a:xfrm>
            <a:off x="799200" y="1221619"/>
            <a:ext cx="3605020" cy="276999"/>
          </a:xfrm>
          <a:prstGeom prst="rect">
            <a:avLst/>
          </a:prstGeom>
          <a:noFill/>
        </p:spPr>
        <p:txBody>
          <a:bodyPr wrap="square" rtlCol="0">
            <a:spAutoFit/>
          </a:bodyPr>
          <a:lstStyle/>
          <a:p>
            <a:r>
              <a:rPr lang="en-ZA" sz="1200" b="1" dirty="0" smtClean="0">
                <a:latin typeface=""/>
              </a:rPr>
              <a:t>Only Preventative Care Benefits</a:t>
            </a:r>
            <a:endParaRPr lang="en-ZA" sz="1200" b="1" dirty="0">
              <a:latin typeface=""/>
            </a:endParaRPr>
          </a:p>
        </p:txBody>
      </p:sp>
      <p:sp>
        <p:nvSpPr>
          <p:cNvPr id="14" name="TextBox 13"/>
          <p:cNvSpPr txBox="1"/>
          <p:nvPr/>
        </p:nvSpPr>
        <p:spPr>
          <a:xfrm>
            <a:off x="799200" y="2225522"/>
            <a:ext cx="3982349" cy="1400383"/>
          </a:xfrm>
          <a:prstGeom prst="rect">
            <a:avLst/>
          </a:prstGeom>
          <a:noFill/>
        </p:spPr>
        <p:txBody>
          <a:bodyPr wrap="square" rtlCol="0">
            <a:spAutoFit/>
          </a:bodyPr>
          <a:lstStyle/>
          <a:p>
            <a:pPr fontAlgn="t"/>
            <a:r>
              <a:rPr lang="en-ZA" sz="1200" b="1" dirty="0">
                <a:latin typeface=""/>
              </a:rPr>
              <a:t>CDL chronic conditions (</a:t>
            </a:r>
            <a:r>
              <a:rPr lang="en-ZA" sz="1200" b="1" dirty="0" smtClean="0">
                <a:latin typeface=""/>
              </a:rPr>
              <a:t>PMBs</a:t>
            </a:r>
            <a:r>
              <a:rPr lang="en-ZA" sz="1200" b="1" dirty="0">
                <a:latin typeface=""/>
              </a:rPr>
              <a:t>)</a:t>
            </a:r>
            <a:endParaRPr lang="en-ZA" sz="1200" dirty="0">
              <a:latin typeface=""/>
            </a:endParaRPr>
          </a:p>
          <a:p>
            <a:pPr fontAlgn="t"/>
            <a:r>
              <a:rPr lang="en-ZA" sz="1200" dirty="0">
                <a:latin typeface=""/>
              </a:rPr>
              <a:t>  &gt;  100% of </a:t>
            </a:r>
            <a:r>
              <a:rPr lang="en-ZA" sz="1200" dirty="0" smtClean="0">
                <a:latin typeface=""/>
              </a:rPr>
              <a:t>Bestmed </a:t>
            </a:r>
            <a:r>
              <a:rPr lang="en-ZA" sz="1200" dirty="0">
                <a:latin typeface=""/>
              </a:rPr>
              <a:t>Tariff </a:t>
            </a:r>
            <a:r>
              <a:rPr lang="en-ZA" sz="1200" dirty="0" smtClean="0">
                <a:latin typeface=""/>
              </a:rPr>
              <a:t>Unlimited</a:t>
            </a:r>
          </a:p>
          <a:p>
            <a:pPr fontAlgn="t"/>
            <a:r>
              <a:rPr lang="en-ZA" sz="1200" dirty="0" smtClean="0">
                <a:latin typeface=""/>
              </a:rPr>
              <a:t>  &gt;   35% co-payment for non-formulary medicine</a:t>
            </a:r>
            <a:endParaRPr lang="en-ZA" sz="1200" dirty="0">
              <a:latin typeface=""/>
            </a:endParaRPr>
          </a:p>
          <a:p>
            <a:pPr fontAlgn="t"/>
            <a:endParaRPr lang="en-ZA" sz="1200" b="1" dirty="0" smtClean="0">
              <a:latin typeface=""/>
            </a:endParaRPr>
          </a:p>
          <a:p>
            <a:pPr fontAlgn="t"/>
            <a:r>
              <a:rPr lang="en-ZA" sz="1200" b="1" dirty="0" smtClean="0">
                <a:latin typeface=""/>
              </a:rPr>
              <a:t>Non-CDL </a:t>
            </a:r>
            <a:r>
              <a:rPr lang="en-ZA" sz="1200" b="1" dirty="0">
                <a:latin typeface=""/>
              </a:rPr>
              <a:t>chronic conditions</a:t>
            </a:r>
            <a:endParaRPr lang="en-ZA" sz="1200" dirty="0">
              <a:latin typeface=""/>
            </a:endParaRPr>
          </a:p>
          <a:p>
            <a:pPr fontAlgn="t"/>
            <a:r>
              <a:rPr lang="en-ZA" sz="1200" dirty="0">
                <a:latin typeface=""/>
              </a:rPr>
              <a:t>  &gt;  No Benefit</a:t>
            </a:r>
          </a:p>
          <a:p>
            <a:endParaRPr lang="en-US" sz="1300" dirty="0">
              <a:latin typeface=""/>
            </a:endParaRPr>
          </a:p>
        </p:txBody>
      </p:sp>
      <p:sp>
        <p:nvSpPr>
          <p:cNvPr id="15" name="TextBox 14"/>
          <p:cNvSpPr txBox="1"/>
          <p:nvPr/>
        </p:nvSpPr>
        <p:spPr>
          <a:xfrm>
            <a:off x="787822" y="4058963"/>
            <a:ext cx="4704140" cy="1954381"/>
          </a:xfrm>
          <a:prstGeom prst="rect">
            <a:avLst/>
          </a:prstGeom>
          <a:noFill/>
        </p:spPr>
        <p:txBody>
          <a:bodyPr wrap="square" rtlCol="0">
            <a:spAutoFit/>
          </a:bodyPr>
          <a:lstStyle/>
          <a:p>
            <a:pPr fontAlgn="t"/>
            <a:r>
              <a:rPr lang="en-ZA" sz="1200" b="1" dirty="0">
                <a:latin typeface=""/>
              </a:rPr>
              <a:t>100% of </a:t>
            </a:r>
            <a:r>
              <a:rPr lang="en-ZA" sz="1200" b="1" dirty="0" smtClean="0">
                <a:latin typeface=""/>
              </a:rPr>
              <a:t>Bestmed tariff:</a:t>
            </a:r>
            <a:r>
              <a:rPr lang="en-ZA" sz="1200" b="1" dirty="0">
                <a:latin typeface=""/>
              </a:rPr>
              <a:t> </a:t>
            </a:r>
            <a:r>
              <a:rPr lang="en-ZA" sz="1200" b="1" dirty="0" smtClean="0">
                <a:latin typeface=""/>
              </a:rPr>
              <a:t> Unlimited </a:t>
            </a:r>
            <a:r>
              <a:rPr lang="en-ZA" sz="1200" b="1" dirty="0">
                <a:latin typeface=""/>
              </a:rPr>
              <a:t>– Any Private Hospital</a:t>
            </a:r>
            <a:endParaRPr lang="en-ZA" sz="1200" dirty="0">
              <a:latin typeface=""/>
            </a:endParaRPr>
          </a:p>
          <a:p>
            <a:pPr fontAlgn="t"/>
            <a:endParaRPr lang="en-ZA" sz="1200" dirty="0">
              <a:latin typeface=""/>
            </a:endParaRPr>
          </a:p>
          <a:p>
            <a:pPr fontAlgn="t"/>
            <a:r>
              <a:rPr lang="en-ZA" sz="1200" b="1" dirty="0" smtClean="0">
                <a:latin typeface=""/>
              </a:rPr>
              <a:t>R2 </a:t>
            </a:r>
            <a:r>
              <a:rPr lang="en-ZA" sz="1200" b="1" dirty="0">
                <a:latin typeface=""/>
              </a:rPr>
              <a:t>2</a:t>
            </a:r>
            <a:r>
              <a:rPr lang="en-ZA" sz="1200" b="1" dirty="0" smtClean="0">
                <a:latin typeface=""/>
              </a:rPr>
              <a:t>00 Co-payment: </a:t>
            </a:r>
            <a:r>
              <a:rPr lang="en-ZA" sz="1200" b="1" dirty="0">
                <a:latin typeface=""/>
              </a:rPr>
              <a:t> </a:t>
            </a:r>
            <a:r>
              <a:rPr lang="en-ZA" sz="1200" b="1" dirty="0" smtClean="0">
                <a:latin typeface=""/>
              </a:rPr>
              <a:t>     </a:t>
            </a:r>
            <a:r>
              <a:rPr lang="en-ZA" sz="1200" dirty="0">
                <a:latin typeface=""/>
              </a:rPr>
              <a:t>Endoscopic Investigations</a:t>
            </a:r>
          </a:p>
          <a:p>
            <a:pPr fontAlgn="t"/>
            <a:r>
              <a:rPr lang="en-ZA" sz="1200" b="1" dirty="0" smtClean="0">
                <a:latin typeface=""/>
              </a:rPr>
              <a:t>Exclusions:	 </a:t>
            </a:r>
            <a:r>
              <a:rPr lang="en-ZA" sz="1200" dirty="0" smtClean="0">
                <a:latin typeface=""/>
              </a:rPr>
              <a:t>Joint </a:t>
            </a:r>
            <a:r>
              <a:rPr lang="en-ZA" sz="1200" dirty="0">
                <a:latin typeface=""/>
              </a:rPr>
              <a:t>replacements (only </a:t>
            </a:r>
            <a:r>
              <a:rPr lang="en-ZA" sz="1200" dirty="0" smtClean="0">
                <a:latin typeface=""/>
              </a:rPr>
              <a:t>paid in the </a:t>
            </a:r>
            <a:r>
              <a:rPr lang="en-ZA" sz="1200" dirty="0">
                <a:latin typeface=""/>
              </a:rPr>
              <a:t>event of PMB</a:t>
            </a:r>
            <a:r>
              <a:rPr lang="en-ZA" sz="1200" dirty="0" smtClean="0">
                <a:latin typeface=""/>
              </a:rPr>
              <a:t>)</a:t>
            </a:r>
          </a:p>
          <a:p>
            <a:pPr fontAlgn="t"/>
            <a:endParaRPr lang="en-US" sz="1200" dirty="0" smtClean="0">
              <a:latin typeface=""/>
            </a:endParaRPr>
          </a:p>
          <a:p>
            <a:pPr fontAlgn="t"/>
            <a:r>
              <a:rPr lang="en-US" sz="1200" dirty="0" smtClean="0">
                <a:latin typeface=""/>
              </a:rPr>
              <a:t>Unlimited </a:t>
            </a:r>
            <a:r>
              <a:rPr lang="en-US" sz="1200" dirty="0">
                <a:latin typeface=""/>
              </a:rPr>
              <a:t>benefits on Orthopaedic &amp; Medical </a:t>
            </a:r>
            <a:r>
              <a:rPr lang="en-US" sz="1200" dirty="0" smtClean="0">
                <a:latin typeface=""/>
              </a:rPr>
              <a:t>Appliances</a:t>
            </a:r>
          </a:p>
          <a:p>
            <a:pPr fontAlgn="t"/>
            <a:r>
              <a:rPr lang="en-ZA" sz="1200" dirty="0" smtClean="0">
                <a:latin typeface=""/>
              </a:rPr>
              <a:t>Unlimited benefits on alternatives to hospitalisation</a:t>
            </a:r>
            <a:endParaRPr lang="en-ZA" sz="1200" dirty="0">
              <a:latin typeface=""/>
            </a:endParaRPr>
          </a:p>
          <a:p>
            <a:pPr fontAlgn="t"/>
            <a:endParaRPr lang="en-ZA" sz="1200" b="1" dirty="0" smtClean="0">
              <a:latin typeface=""/>
            </a:endParaRPr>
          </a:p>
          <a:p>
            <a:pPr fontAlgn="t"/>
            <a:r>
              <a:rPr lang="en-ZA" sz="1200" b="1" dirty="0" smtClean="0">
                <a:latin typeface=""/>
              </a:rPr>
              <a:t>Emergencies – </a:t>
            </a:r>
            <a:r>
              <a:rPr lang="en-US" sz="1200" b="1" dirty="0" smtClean="0">
                <a:solidFill>
                  <a:srgbClr val="000000"/>
                </a:solidFill>
                <a:latin typeface="Arial"/>
                <a:ea typeface="ＭＳ Ｐゴシック" charset="0"/>
                <a:cs typeface="Arial" charset="0"/>
              </a:rPr>
              <a:t>ER24/ International Travel Insurance</a:t>
            </a:r>
            <a:endParaRPr lang="en-ZA" sz="1200" dirty="0">
              <a:latin typeface=""/>
            </a:endParaRPr>
          </a:p>
          <a:p>
            <a:endParaRPr lang="en-US" sz="1300" dirty="0">
              <a:latin typeface=""/>
            </a:endParaRPr>
          </a:p>
        </p:txBody>
      </p:sp>
      <p:graphicFrame>
        <p:nvGraphicFramePr>
          <p:cNvPr id="16" name="Table 15"/>
          <p:cNvGraphicFramePr>
            <a:graphicFrameLocks noGrp="1"/>
          </p:cNvGraphicFramePr>
          <p:nvPr>
            <p:extLst>
              <p:ext uri="{D42A27DB-BD31-4B8C-83A1-F6EECF244321}">
                <p14:modId xmlns:p14="http://schemas.microsoft.com/office/powerpoint/2010/main" val="4150650756"/>
              </p:ext>
            </p:extLst>
          </p:nvPr>
        </p:nvGraphicFramePr>
        <p:xfrm>
          <a:off x="5343787" y="4403376"/>
          <a:ext cx="3635728" cy="1127552"/>
        </p:xfrm>
        <a:graphic>
          <a:graphicData uri="http://schemas.openxmlformats.org/drawingml/2006/table">
            <a:tbl>
              <a:tblPr firstRow="1" bandRow="1">
                <a:tableStyleId>{F5AB1C69-6EDB-4FF4-983F-18BD219EF322}</a:tableStyleId>
              </a:tblPr>
              <a:tblGrid>
                <a:gridCol w="2243321"/>
                <a:gridCol w="1392407"/>
              </a:tblGrid>
              <a:tr h="304628">
                <a:tc gridSpan="2">
                  <a:txBody>
                    <a:bodyPr/>
                    <a:lstStyle/>
                    <a:p>
                      <a:pPr algn="ctr"/>
                      <a:r>
                        <a:rPr lang="en-ZA" sz="1400" dirty="0" smtClean="0">
                          <a:latin typeface=""/>
                        </a:rPr>
                        <a:t>Contributions</a:t>
                      </a:r>
                      <a:endParaRPr lang="en-ZA" sz="1400" dirty="0">
                        <a:solidFill>
                          <a:schemeClr val="bg1"/>
                        </a:solidFill>
                        <a:latin typeface=""/>
                      </a:endParaRPr>
                    </a:p>
                  </a:txBody>
                  <a:tcPr marL="91445" marR="91445" marT="45694" marB="45694"/>
                </a:tc>
                <a:tc hMerge="1">
                  <a:txBody>
                    <a:bodyPr/>
                    <a:lstStyle/>
                    <a:p>
                      <a:pPr algn="ctr"/>
                      <a:endParaRPr lang="en-ZA" sz="1400" dirty="0">
                        <a:solidFill>
                          <a:schemeClr val="bg1"/>
                        </a:solidFill>
                      </a:endParaRPr>
                    </a:p>
                  </a:txBody>
                  <a:tcPr>
                    <a:solidFill>
                      <a:srgbClr val="152C43"/>
                    </a:solidFill>
                  </a:tcPr>
                </a:tc>
              </a:tr>
              <a:tr h="274166">
                <a:tc>
                  <a:txBody>
                    <a:bodyPr/>
                    <a:lstStyle/>
                    <a:p>
                      <a:r>
                        <a:rPr lang="en-ZA" sz="1200" b="1" dirty="0" smtClean="0">
                          <a:latin typeface=""/>
                        </a:rPr>
                        <a:t>Principal</a:t>
                      </a:r>
                      <a:r>
                        <a:rPr lang="en-ZA" sz="1200" b="1" baseline="0" dirty="0" smtClean="0">
                          <a:latin typeface=""/>
                        </a:rPr>
                        <a:t> Member</a:t>
                      </a:r>
                      <a:endParaRPr lang="en-ZA" sz="1200" b="1" dirty="0" smtClean="0">
                        <a:latin typeface=""/>
                      </a:endParaRPr>
                    </a:p>
                  </a:txBody>
                  <a:tcPr marL="91445" marR="91445" marT="45694" marB="45694"/>
                </a:tc>
                <a:tc>
                  <a:txBody>
                    <a:bodyPr/>
                    <a:lstStyle/>
                    <a:p>
                      <a:pPr algn="ctr"/>
                      <a:r>
                        <a:rPr lang="en-ZA" sz="1200" dirty="0" smtClean="0">
                          <a:latin typeface=""/>
                        </a:rPr>
                        <a:t>R955</a:t>
                      </a:r>
                      <a:endParaRPr lang="en-ZA" sz="1200" dirty="0">
                        <a:latin typeface=""/>
                      </a:endParaRPr>
                    </a:p>
                  </a:txBody>
                  <a:tcPr marL="91445" marR="91445" marT="45694" marB="45694"/>
                </a:tc>
              </a:tr>
              <a:tr h="274166">
                <a:tc>
                  <a:txBody>
                    <a:bodyPr/>
                    <a:lstStyle/>
                    <a:p>
                      <a:r>
                        <a:rPr lang="en-ZA" sz="1200" b="1" dirty="0" smtClean="0">
                          <a:latin typeface=""/>
                        </a:rPr>
                        <a:t>Adult</a:t>
                      </a:r>
                      <a:r>
                        <a:rPr lang="en-ZA" sz="1200" b="1" baseline="0" dirty="0" smtClean="0">
                          <a:latin typeface=""/>
                        </a:rPr>
                        <a:t> Dependant</a:t>
                      </a:r>
                      <a:endParaRPr lang="en-ZA" sz="1200" b="1" dirty="0">
                        <a:latin typeface=""/>
                      </a:endParaRPr>
                    </a:p>
                  </a:txBody>
                  <a:tcPr marL="91445" marR="91445" marT="45694" marB="45694"/>
                </a:tc>
                <a:tc>
                  <a:txBody>
                    <a:bodyPr/>
                    <a:lstStyle/>
                    <a:p>
                      <a:pPr algn="ctr"/>
                      <a:r>
                        <a:rPr lang="en-ZA" sz="1200" dirty="0" smtClean="0">
                          <a:latin typeface=""/>
                        </a:rPr>
                        <a:t>R742</a:t>
                      </a:r>
                      <a:endParaRPr lang="en-ZA" sz="1200" dirty="0">
                        <a:latin typeface=""/>
                      </a:endParaRPr>
                    </a:p>
                  </a:txBody>
                  <a:tcPr marL="91445" marR="91445" marT="45694" marB="45694"/>
                </a:tc>
              </a:tr>
              <a:tr h="274166">
                <a:tc>
                  <a:txBody>
                    <a:bodyPr/>
                    <a:lstStyle/>
                    <a:p>
                      <a:r>
                        <a:rPr lang="en-ZA" sz="1200" b="1" dirty="0" smtClean="0">
                          <a:latin typeface=""/>
                        </a:rPr>
                        <a:t>Child</a:t>
                      </a:r>
                      <a:r>
                        <a:rPr lang="en-ZA" sz="1200" b="1" baseline="0" dirty="0" smtClean="0">
                          <a:latin typeface=""/>
                        </a:rPr>
                        <a:t> Dependant</a:t>
                      </a:r>
                      <a:endParaRPr lang="en-ZA" sz="1200" b="1" dirty="0">
                        <a:latin typeface=""/>
                      </a:endParaRPr>
                    </a:p>
                  </a:txBody>
                  <a:tcPr marL="91445" marR="91445"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
                        </a:rPr>
                        <a:t>R402</a:t>
                      </a:r>
                    </a:p>
                  </a:txBody>
                  <a:tcPr marL="91445" marR="91445" marT="45694" marB="45694"/>
                </a:tc>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6" cy="396588"/>
          </a:xfrm>
          <a:prstGeom prst="rect">
            <a:avLst/>
          </a:prstGeom>
        </p:spPr>
      </p:pic>
    </p:spTree>
    <p:extLst>
      <p:ext uri="{BB962C8B-B14F-4D97-AF65-F5344CB8AC3E}">
        <p14:creationId xmlns:p14="http://schemas.microsoft.com/office/powerpoint/2010/main" val="23416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sp>
        <p:nvSpPr>
          <p:cNvPr id="5" name="Rectangle 4"/>
          <p:cNvSpPr/>
          <p:nvPr/>
        </p:nvSpPr>
        <p:spPr>
          <a:xfrm>
            <a:off x="2286000" y="1790090"/>
            <a:ext cx="4572000" cy="369332"/>
          </a:xfrm>
          <a:prstGeom prst="rect">
            <a:avLst/>
          </a:prstGeom>
        </p:spPr>
        <p:txBody>
          <a:bodyPr>
            <a:spAutoFit/>
          </a:bodyPr>
          <a:lstStyle/>
          <a:p>
            <a:endParaRPr lang="en-GB" dirty="0">
              <a:latin typeface="Arial" pitchFamily="34" charset="0"/>
              <a:cs typeface="Arial" pitchFamily="34" charset="0"/>
            </a:endParaRPr>
          </a:p>
        </p:txBody>
      </p:sp>
      <p:sp>
        <p:nvSpPr>
          <p:cNvPr id="6" name="Subtitle 2"/>
          <p:cNvSpPr txBox="1">
            <a:spLocks/>
          </p:cNvSpPr>
          <p:nvPr/>
        </p:nvSpPr>
        <p:spPr>
          <a:xfrm>
            <a:off x="827584" y="1628800"/>
            <a:ext cx="756084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GB" dirty="0" smtClean="0">
              <a:solidFill>
                <a:schemeClr val="tx1"/>
              </a:solidFill>
            </a:endParaRPr>
          </a:p>
          <a:p>
            <a:pPr>
              <a:lnSpc>
                <a:spcPct val="170000"/>
              </a:lnSpc>
            </a:pPr>
            <a:endParaRPr lang="en-GB" sz="43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ZA" sz="3500" dirty="0" smtClean="0">
              <a:solidFill>
                <a:schemeClr val="tx1"/>
              </a:solidFill>
            </a:endParaRPr>
          </a:p>
          <a:p>
            <a:pPr algn="just"/>
            <a:endParaRPr lang="en-ZA"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55821064"/>
              </p:ext>
            </p:extLst>
          </p:nvPr>
        </p:nvGraphicFramePr>
        <p:xfrm>
          <a:off x="5580063" y="605715"/>
          <a:ext cx="3384550" cy="3383192"/>
        </p:xfrm>
        <a:graphic>
          <a:graphicData uri="http://schemas.openxmlformats.org/drawingml/2006/table">
            <a:tbl>
              <a:tblPr firstRow="1" bandRow="1">
                <a:tableStyleId>{F5AB1C69-6EDB-4FF4-983F-18BD219EF322}</a:tableStyleId>
              </a:tblPr>
              <a:tblGrid>
                <a:gridCol w="1992312"/>
                <a:gridCol w="1392238"/>
              </a:tblGrid>
              <a:tr h="333852">
                <a:tc gridSpan="2">
                  <a:txBody>
                    <a:bodyPr/>
                    <a:lstStyle/>
                    <a:p>
                      <a:pPr algn="ctr"/>
                      <a:r>
                        <a:rPr lang="en-ZA" sz="1200" dirty="0" smtClean="0">
                          <a:latin typeface="Arial" pitchFamily="34" charset="0"/>
                          <a:cs typeface="Arial" pitchFamily="34" charset="0"/>
                        </a:rPr>
                        <a:t>Preventative Care</a:t>
                      </a:r>
                      <a:endParaRPr lang="en-ZA" sz="1200" dirty="0">
                        <a:solidFill>
                          <a:schemeClr val="bg1"/>
                        </a:solidFill>
                        <a:latin typeface="Arial" pitchFamily="34" charset="0"/>
                        <a:cs typeface="Arial" pitchFamily="34" charset="0"/>
                      </a:endParaRPr>
                    </a:p>
                  </a:txBody>
                  <a:tcPr marL="91445" marR="91445"/>
                </a:tc>
                <a:tc hMerge="1">
                  <a:txBody>
                    <a:bodyPr/>
                    <a:lstStyle/>
                    <a:p>
                      <a:pPr algn="ctr"/>
                      <a:endParaRPr lang="en-ZA" sz="1400" dirty="0">
                        <a:solidFill>
                          <a:schemeClr val="bg1"/>
                        </a:solidFill>
                      </a:endParaRPr>
                    </a:p>
                  </a:txBody>
                  <a:tcPr>
                    <a:solidFill>
                      <a:srgbClr val="152C43"/>
                    </a:solidFill>
                  </a:tcPr>
                </a:tc>
              </a:tr>
              <a:tr h="274320">
                <a:tc>
                  <a:txBody>
                    <a:bodyPr/>
                    <a:lstStyle/>
                    <a:p>
                      <a:r>
                        <a:rPr lang="en-ZA" sz="1200" b="1" dirty="0" smtClean="0">
                          <a:latin typeface="Arial" pitchFamily="34" charset="0"/>
                          <a:cs typeface="Arial" pitchFamily="34" charset="0"/>
                        </a:rPr>
                        <a:t>Flu Vaccine</a:t>
                      </a:r>
                      <a:endParaRPr lang="en-ZA" sz="1200" b="1" dirty="0">
                        <a:solidFill>
                          <a:schemeClr val="tx1">
                            <a:lumMod val="95000"/>
                            <a:lumOff val="5000"/>
                          </a:schemeClr>
                        </a:solidFill>
                        <a:latin typeface="Arial" pitchFamily="34" charset="0"/>
                        <a:cs typeface="Arial" pitchFamily="34" charset="0"/>
                      </a:endParaRPr>
                    </a:p>
                  </a:txBody>
                  <a:tcPr marL="91445" marR="91445"/>
                </a:tc>
                <a:tc>
                  <a:txBody>
                    <a:bodyPr/>
                    <a:lstStyle/>
                    <a:p>
                      <a:r>
                        <a:rPr lang="en-ZA" sz="1200" dirty="0" smtClean="0">
                          <a:latin typeface="Arial" pitchFamily="34" charset="0"/>
                          <a:cs typeface="Arial" pitchFamily="34" charset="0"/>
                        </a:rPr>
                        <a:t>1 per beneficiary</a:t>
                      </a:r>
                      <a:endParaRPr lang="en-ZA" sz="1200" dirty="0">
                        <a:solidFill>
                          <a:schemeClr val="tx1">
                            <a:lumMod val="95000"/>
                            <a:lumOff val="5000"/>
                          </a:schemeClr>
                        </a:solidFill>
                        <a:latin typeface="Arial" pitchFamily="34" charset="0"/>
                        <a:cs typeface="Arial" pitchFamily="34" charset="0"/>
                      </a:endParaRPr>
                    </a:p>
                  </a:txBody>
                  <a:tcPr marL="91445" marR="91445"/>
                </a:tc>
              </a:tr>
              <a:tr h="306198">
                <a:tc>
                  <a:txBody>
                    <a:bodyPr/>
                    <a:lstStyle/>
                    <a:p>
                      <a:r>
                        <a:rPr lang="en-ZA" sz="1200" b="1" dirty="0" smtClean="0">
                          <a:latin typeface="Arial" pitchFamily="34" charset="0"/>
                          <a:cs typeface="Arial" pitchFamily="34" charset="0"/>
                        </a:rPr>
                        <a:t>Pneumonia Programme</a:t>
                      </a:r>
                      <a:endParaRPr lang="en-ZA" sz="1200" b="1" dirty="0">
                        <a:solidFill>
                          <a:schemeClr val="tx1">
                            <a:lumMod val="95000"/>
                            <a:lumOff val="5000"/>
                          </a:schemeClr>
                        </a:solidFill>
                        <a:latin typeface="Arial" pitchFamily="34" charset="0"/>
                        <a:cs typeface="Arial" pitchFamily="34" charset="0"/>
                      </a:endParaRPr>
                    </a:p>
                  </a:txBody>
                  <a:tcPr marL="91445" marR="91445"/>
                </a:tc>
                <a:tc>
                  <a:txBody>
                    <a:bodyPr/>
                    <a:lstStyle/>
                    <a:p>
                      <a:r>
                        <a:rPr lang="en-ZA" sz="1200" dirty="0" smtClean="0">
                          <a:latin typeface="Arial" pitchFamily="34" charset="0"/>
                          <a:cs typeface="Arial" pitchFamily="34" charset="0"/>
                        </a:rPr>
                        <a:t>Protocol applies</a:t>
                      </a:r>
                      <a:endParaRPr lang="en-ZA" sz="1200" dirty="0">
                        <a:solidFill>
                          <a:schemeClr val="tx1">
                            <a:lumMod val="95000"/>
                            <a:lumOff val="5000"/>
                          </a:schemeClr>
                        </a:solidFill>
                        <a:latin typeface="Arial" pitchFamily="34" charset="0"/>
                        <a:cs typeface="Arial" pitchFamily="34" charset="0"/>
                      </a:endParaRPr>
                    </a:p>
                  </a:txBody>
                  <a:tcPr marL="91445" marR="91445"/>
                </a:tc>
              </a:tr>
              <a:tr h="274320">
                <a:tc>
                  <a:txBody>
                    <a:bodyPr/>
                    <a:lstStyle/>
                    <a:p>
                      <a:r>
                        <a:rPr lang="en-ZA" sz="1200" b="1" dirty="0" smtClean="0">
                          <a:latin typeface="Arial" pitchFamily="34" charset="0"/>
                          <a:cs typeface="Arial" pitchFamily="34" charset="0"/>
                        </a:rPr>
                        <a:t>Paediatric Immunisations</a:t>
                      </a:r>
                      <a:endParaRPr lang="en-ZA" sz="1200" b="1" dirty="0">
                        <a:solidFill>
                          <a:schemeClr val="tx1">
                            <a:lumMod val="95000"/>
                            <a:lumOff val="5000"/>
                          </a:schemeClr>
                        </a:solidFill>
                        <a:latin typeface="Arial" pitchFamily="34" charset="0"/>
                        <a:cs typeface="Arial" pitchFamily="34" charset="0"/>
                      </a:endParaRPr>
                    </a:p>
                  </a:txBody>
                  <a:tcPr marL="91445" marR="914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a:tc>
              </a:tr>
              <a:tr h="457200">
                <a:tc>
                  <a:txBody>
                    <a:bodyPr/>
                    <a:lstStyle/>
                    <a:p>
                      <a:r>
                        <a:rPr lang="en-ZA" sz="1200" b="1" dirty="0" smtClean="0">
                          <a:latin typeface="Arial" pitchFamily="34" charset="0"/>
                          <a:cs typeface="Arial" pitchFamily="34" charset="0"/>
                        </a:rPr>
                        <a:t>Back Rehabilitation Programme (DBC)</a:t>
                      </a:r>
                      <a:endParaRPr lang="en-ZA" sz="1200" b="1" dirty="0">
                        <a:latin typeface="Arial" pitchFamily="34" charset="0"/>
                        <a:cs typeface="Arial" pitchFamily="34" charset="0"/>
                      </a:endParaRPr>
                    </a:p>
                  </a:txBody>
                  <a:tcPr marL="91445" marR="91445"/>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a:tc>
              </a:tr>
              <a:tr h="274320">
                <a:tc>
                  <a:txBody>
                    <a:bodyPr/>
                    <a:lstStyle/>
                    <a:p>
                      <a:r>
                        <a:rPr lang="en-ZA" sz="1200" b="1" dirty="0" smtClean="0">
                          <a:latin typeface="Arial" pitchFamily="34" charset="0"/>
                          <a:cs typeface="Arial" pitchFamily="34" charset="0"/>
                        </a:rPr>
                        <a:t>Female Contraceptives</a:t>
                      </a:r>
                      <a:endParaRPr lang="en-ZA" sz="1200" b="1" dirty="0">
                        <a:latin typeface="Arial" pitchFamily="34" charset="0"/>
                        <a:cs typeface="Arial" pitchFamily="34" charset="0"/>
                      </a:endParaRPr>
                    </a:p>
                  </a:txBody>
                  <a:tcPr marL="91445" marR="91445"/>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Up to R1 400 PF</a:t>
                      </a:r>
                    </a:p>
                  </a:txBody>
                  <a:tcPr marL="91445" marR="91445"/>
                </a:tc>
              </a:tr>
              <a:tr h="190182">
                <a:tc>
                  <a:txBody>
                    <a:bodyPr/>
                    <a:lstStyle/>
                    <a:p>
                      <a:r>
                        <a:rPr lang="en-ZA" sz="1200" b="1" dirty="0" smtClean="0">
                          <a:latin typeface="Arial" pitchFamily="34" charset="0"/>
                          <a:cs typeface="Arial" pitchFamily="34" charset="0"/>
                        </a:rPr>
                        <a:t>Preventative Dentistry</a:t>
                      </a:r>
                      <a:endParaRPr lang="en-ZA" sz="1200" b="1" dirty="0">
                        <a:solidFill>
                          <a:schemeClr val="tx1">
                            <a:lumMod val="95000"/>
                            <a:lumOff val="5000"/>
                          </a:schemeClr>
                        </a:solidFill>
                        <a:latin typeface="Arial" pitchFamily="34" charset="0"/>
                        <a:cs typeface="Arial" pitchFamily="34" charset="0"/>
                      </a:endParaRPr>
                    </a:p>
                  </a:txBody>
                  <a:tcPr marL="91445" marR="914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a:tc>
              </a:tr>
              <a:tr h="190182">
                <a:tc>
                  <a:txBody>
                    <a:bodyPr/>
                    <a:lstStyle/>
                    <a:p>
                      <a:pPr algn="l"/>
                      <a:r>
                        <a:rPr lang="en-US" sz="1200" b="1" i="0" u="none" strike="noStrike" baseline="0" dirty="0" smtClean="0">
                          <a:latin typeface="Arial" pitchFamily="34" charset="0"/>
                          <a:cs typeface="Arial" pitchFamily="34" charset="0"/>
                        </a:rPr>
                        <a:t>Biometric screenings: Glucose, Cholesterol,</a:t>
                      </a:r>
                    </a:p>
                    <a:p>
                      <a:pPr algn="l"/>
                      <a:r>
                        <a:rPr lang="en-US" sz="1200" b="1" i="0" u="none" strike="noStrike" baseline="0" dirty="0" smtClean="0">
                          <a:latin typeface="Arial" pitchFamily="34" charset="0"/>
                          <a:cs typeface="Arial" pitchFamily="34" charset="0"/>
                        </a:rPr>
                        <a:t>Blood pressure measurement and Body</a:t>
                      </a:r>
                    </a:p>
                    <a:p>
                      <a:pPr algn="l"/>
                      <a:r>
                        <a:rPr lang="en-US" sz="1200" b="1" i="0" u="none" strike="noStrike" baseline="0" dirty="0" smtClean="0">
                          <a:latin typeface="Arial" pitchFamily="34" charset="0"/>
                          <a:cs typeface="Arial" pitchFamily="34" charset="0"/>
                        </a:rPr>
                        <a:t>Mass Index calculation.</a:t>
                      </a:r>
                      <a:endParaRPr lang="en-ZA" sz="1200" b="1" dirty="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From selected Clicks,</a:t>
                      </a:r>
                      <a:r>
                        <a:rPr lang="en-ZA" sz="1200" baseline="0" dirty="0" smtClean="0">
                          <a:latin typeface="Arial" pitchFamily="34" charset="0"/>
                          <a:cs typeface="Arial" pitchFamily="34" charset="0"/>
                        </a:rPr>
                        <a:t> Dis-Chem or Script Savers Pharmacies</a:t>
                      </a:r>
                      <a:endParaRPr lang="en-ZA" sz="1200" dirty="0" smtClean="0">
                        <a:latin typeface="Arial" pitchFamily="34" charset="0"/>
                        <a:cs typeface="Arial" pitchFamily="34" charset="0"/>
                      </a:endParaRPr>
                    </a:p>
                  </a:txBody>
                  <a:tcPr marL="91445" marR="91445" marT="45691" marB="45691"/>
                </a:tc>
              </a:tr>
            </a:tbl>
          </a:graphicData>
        </a:graphic>
      </p:graphicFrame>
      <p:sp>
        <p:nvSpPr>
          <p:cNvPr id="8" name="Rectangle 7"/>
          <p:cNvSpPr/>
          <p:nvPr/>
        </p:nvSpPr>
        <p:spPr>
          <a:xfrm>
            <a:off x="707206" y="4220691"/>
            <a:ext cx="71437" cy="1366837"/>
          </a:xfrm>
          <a:prstGeom prst="rect">
            <a:avLst/>
          </a:prstGeom>
          <a:solidFill>
            <a:srgbClr val="90B2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Rectangle 8"/>
          <p:cNvSpPr/>
          <p:nvPr/>
        </p:nvSpPr>
        <p:spPr>
          <a:xfrm>
            <a:off x="707207" y="928191"/>
            <a:ext cx="71437" cy="3052763"/>
          </a:xfrm>
          <a:prstGeom prst="rect">
            <a:avLst/>
          </a:prstGeom>
          <a:gradFill flip="none" rotWithShape="1">
            <a:gsLst>
              <a:gs pos="0">
                <a:srgbClr val="90B233"/>
              </a:gs>
              <a:gs pos="100000">
                <a:srgbClr val="FFFFFF"/>
              </a:gs>
              <a:gs pos="55000">
                <a:srgbClr val="90B23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TextBox 9"/>
          <p:cNvSpPr txBox="1">
            <a:spLocks noChangeArrowheads="1"/>
          </p:cNvSpPr>
          <p:nvPr/>
        </p:nvSpPr>
        <p:spPr bwMode="auto">
          <a:xfrm rot="16200000">
            <a:off x="-14015" y="4150320"/>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solidFill>
                  <a:prstClr val="black"/>
                </a:solidFill>
                <a:latin typeface="Arial" pitchFamily="34" charset="0"/>
                <a:cs typeface="Arial" pitchFamily="34" charset="0"/>
              </a:rPr>
              <a:t>Hospital </a:t>
            </a:r>
          </a:p>
          <a:p>
            <a:pPr algn="ctr"/>
            <a:r>
              <a:rPr lang="en-ZA" sz="1200" b="1" dirty="0">
                <a:solidFill>
                  <a:prstClr val="black"/>
                </a:solidFill>
                <a:latin typeface="Arial" pitchFamily="34" charset="0"/>
                <a:cs typeface="Arial" pitchFamily="34" charset="0"/>
              </a:rPr>
              <a:t>Benefit</a:t>
            </a:r>
          </a:p>
        </p:txBody>
      </p:sp>
      <p:sp>
        <p:nvSpPr>
          <p:cNvPr id="11" name="TextBox 10"/>
          <p:cNvSpPr txBox="1">
            <a:spLocks noChangeArrowheads="1"/>
          </p:cNvSpPr>
          <p:nvPr/>
        </p:nvSpPr>
        <p:spPr bwMode="auto">
          <a:xfrm rot="16200000">
            <a:off x="-315349" y="2594570"/>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solidFill>
                  <a:prstClr val="black"/>
                </a:solidFill>
                <a:latin typeface="Arial" pitchFamily="34" charset="0"/>
                <a:cs typeface="Arial" pitchFamily="34" charset="0"/>
              </a:rPr>
              <a:t>Chronic Disease </a:t>
            </a:r>
          </a:p>
          <a:p>
            <a:pPr algn="ctr"/>
            <a:r>
              <a:rPr lang="en-ZA" sz="1200" b="1" dirty="0">
                <a:solidFill>
                  <a:prstClr val="black"/>
                </a:solidFill>
                <a:latin typeface="Arial" pitchFamily="34" charset="0"/>
                <a:cs typeface="Arial" pitchFamily="34" charset="0"/>
              </a:rPr>
              <a:t>Benefit</a:t>
            </a:r>
          </a:p>
        </p:txBody>
      </p:sp>
      <p:sp>
        <p:nvSpPr>
          <p:cNvPr id="12" name="TextBox 11"/>
          <p:cNvSpPr txBox="1">
            <a:spLocks noChangeArrowheads="1"/>
          </p:cNvSpPr>
          <p:nvPr/>
        </p:nvSpPr>
        <p:spPr bwMode="auto">
          <a:xfrm rot="16200000">
            <a:off x="-89317" y="1157088"/>
            <a:ext cx="978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1200" b="1" dirty="0">
                <a:solidFill>
                  <a:prstClr val="black"/>
                </a:solidFill>
                <a:latin typeface="Arial" pitchFamily="34" charset="0"/>
                <a:cs typeface="Arial" pitchFamily="34" charset="0"/>
              </a:rPr>
              <a:t>Day-to-day</a:t>
            </a:r>
          </a:p>
          <a:p>
            <a:pPr algn="ctr"/>
            <a:r>
              <a:rPr lang="en-ZA" sz="1200" b="1" dirty="0">
                <a:solidFill>
                  <a:prstClr val="black"/>
                </a:solidFill>
                <a:latin typeface="Arial" pitchFamily="34" charset="0"/>
                <a:cs typeface="Arial" pitchFamily="34" charset="0"/>
              </a:rPr>
              <a:t>Benefit</a:t>
            </a:r>
          </a:p>
        </p:txBody>
      </p:sp>
      <p:sp>
        <p:nvSpPr>
          <p:cNvPr id="13" name="TextBox 12"/>
          <p:cNvSpPr txBox="1"/>
          <p:nvPr/>
        </p:nvSpPr>
        <p:spPr>
          <a:xfrm>
            <a:off x="785096" y="1097471"/>
            <a:ext cx="4595092" cy="1354217"/>
          </a:xfrm>
          <a:prstGeom prst="rect">
            <a:avLst/>
          </a:prstGeom>
          <a:noFill/>
        </p:spPr>
        <p:txBody>
          <a:bodyPr wrap="square" rtlCol="0">
            <a:spAutoFit/>
          </a:bodyPr>
          <a:lstStyle/>
          <a:p>
            <a:r>
              <a:rPr lang="en-ZA" sz="1200" b="1" dirty="0">
                <a:solidFill>
                  <a:prstClr val="black"/>
                </a:solidFill>
                <a:latin typeface=""/>
              </a:rPr>
              <a:t>Subject to funds available in MSA</a:t>
            </a:r>
          </a:p>
          <a:p>
            <a:r>
              <a:rPr lang="en-ZA" sz="1200" dirty="0" smtClean="0">
                <a:solidFill>
                  <a:prstClr val="black"/>
                </a:solidFill>
                <a:latin typeface=""/>
              </a:rPr>
              <a:t>PM – R2 352</a:t>
            </a:r>
            <a:endParaRPr lang="en-ZA" sz="1200" dirty="0">
              <a:solidFill>
                <a:prstClr val="black"/>
              </a:solidFill>
              <a:latin typeface=""/>
            </a:endParaRPr>
          </a:p>
          <a:p>
            <a:r>
              <a:rPr lang="en-ZA" sz="1200" dirty="0" smtClean="0">
                <a:solidFill>
                  <a:prstClr val="black"/>
                </a:solidFill>
                <a:latin typeface=""/>
              </a:rPr>
              <a:t>AD – R1 824</a:t>
            </a:r>
            <a:endParaRPr lang="en-ZA" sz="1200" dirty="0">
              <a:solidFill>
                <a:prstClr val="black"/>
              </a:solidFill>
              <a:latin typeface=""/>
            </a:endParaRPr>
          </a:p>
          <a:p>
            <a:r>
              <a:rPr lang="en-ZA" sz="1200" dirty="0" smtClean="0">
                <a:solidFill>
                  <a:prstClr val="black"/>
                </a:solidFill>
                <a:latin typeface=""/>
              </a:rPr>
              <a:t>CD – R984</a:t>
            </a:r>
            <a:endParaRPr lang="en-ZA" sz="1200" dirty="0">
              <a:solidFill>
                <a:prstClr val="black"/>
              </a:solidFill>
              <a:latin typeface=""/>
            </a:endParaRPr>
          </a:p>
          <a:p>
            <a:pPr>
              <a:spcBef>
                <a:spcPts val="1200"/>
              </a:spcBef>
            </a:pPr>
            <a:r>
              <a:rPr lang="en-ZA" sz="1200" b="1" dirty="0">
                <a:solidFill>
                  <a:prstClr val="black"/>
                </a:solidFill>
                <a:latin typeface=""/>
              </a:rPr>
              <a:t>&gt;  Basic Dentistry </a:t>
            </a:r>
            <a:r>
              <a:rPr lang="en-ZA" sz="1200" b="1" dirty="0" smtClean="0">
                <a:solidFill>
                  <a:prstClr val="black"/>
                </a:solidFill>
                <a:latin typeface=""/>
              </a:rPr>
              <a:t>part of preventative care or paid from MSA</a:t>
            </a:r>
            <a:endParaRPr lang="en-ZA" sz="1200" b="1" dirty="0">
              <a:solidFill>
                <a:prstClr val="black"/>
              </a:solidFill>
              <a:latin typeface=""/>
            </a:endParaRPr>
          </a:p>
          <a:p>
            <a:endParaRPr lang="en-US" sz="1200" dirty="0">
              <a:solidFill>
                <a:prstClr val="black"/>
              </a:solidFill>
              <a:latin typeface=""/>
            </a:endParaRPr>
          </a:p>
        </p:txBody>
      </p:sp>
      <p:sp>
        <p:nvSpPr>
          <p:cNvPr id="14" name="TextBox 13"/>
          <p:cNvSpPr txBox="1"/>
          <p:nvPr/>
        </p:nvSpPr>
        <p:spPr>
          <a:xfrm>
            <a:off x="778643" y="2564904"/>
            <a:ext cx="4019550" cy="1384995"/>
          </a:xfrm>
          <a:prstGeom prst="rect">
            <a:avLst/>
          </a:prstGeom>
          <a:noFill/>
        </p:spPr>
        <p:txBody>
          <a:bodyPr wrap="square" rtlCol="0">
            <a:spAutoFit/>
          </a:bodyPr>
          <a:lstStyle/>
          <a:p>
            <a:pPr fontAlgn="base"/>
            <a:r>
              <a:rPr lang="en-US" sz="1200" b="1" dirty="0">
                <a:solidFill>
                  <a:prstClr val="black"/>
                </a:solidFill>
                <a:latin typeface=""/>
              </a:rPr>
              <a:t>CDL chronic conditions (</a:t>
            </a:r>
            <a:r>
              <a:rPr lang="en-US" sz="1200" b="1" dirty="0" smtClean="0">
                <a:solidFill>
                  <a:prstClr val="black"/>
                </a:solidFill>
                <a:latin typeface=""/>
              </a:rPr>
              <a:t>PMBs</a:t>
            </a:r>
            <a:r>
              <a:rPr lang="en-US" sz="1200" b="1" dirty="0">
                <a:solidFill>
                  <a:prstClr val="black"/>
                </a:solidFill>
                <a:latin typeface=""/>
              </a:rPr>
              <a:t>)</a:t>
            </a:r>
            <a:endParaRPr lang="en-US" sz="1200" dirty="0">
              <a:solidFill>
                <a:prstClr val="black"/>
              </a:solidFill>
              <a:latin typeface=""/>
            </a:endParaRPr>
          </a:p>
          <a:p>
            <a:pPr fontAlgn="base"/>
            <a:r>
              <a:rPr lang="en-US" sz="1200" dirty="0">
                <a:solidFill>
                  <a:prstClr val="black"/>
                </a:solidFill>
                <a:latin typeface=""/>
              </a:rPr>
              <a:t>  &gt;  100% of </a:t>
            </a:r>
            <a:r>
              <a:rPr lang="en-US" sz="1200" dirty="0" smtClean="0">
                <a:solidFill>
                  <a:prstClr val="black"/>
                </a:solidFill>
                <a:latin typeface=""/>
              </a:rPr>
              <a:t>Bestmed </a:t>
            </a:r>
            <a:r>
              <a:rPr lang="en-US" sz="1200" dirty="0">
                <a:solidFill>
                  <a:prstClr val="black"/>
                </a:solidFill>
                <a:latin typeface=""/>
              </a:rPr>
              <a:t>tariff </a:t>
            </a:r>
            <a:r>
              <a:rPr lang="en-US" sz="1200" dirty="0" smtClean="0">
                <a:solidFill>
                  <a:prstClr val="black"/>
                </a:solidFill>
                <a:latin typeface=""/>
              </a:rPr>
              <a:t>Unlimited</a:t>
            </a:r>
          </a:p>
          <a:p>
            <a:pPr fontAlgn="base"/>
            <a:r>
              <a:rPr lang="en-US" sz="1200" dirty="0">
                <a:solidFill>
                  <a:prstClr val="black"/>
                </a:solidFill>
                <a:latin typeface=""/>
              </a:rPr>
              <a:t>  </a:t>
            </a:r>
            <a:r>
              <a:rPr lang="en-US" sz="1200" dirty="0" smtClean="0">
                <a:solidFill>
                  <a:prstClr val="black"/>
                </a:solidFill>
                <a:latin typeface=""/>
              </a:rPr>
              <a:t>&gt;   35% co-payment for non-formulary medicine</a:t>
            </a:r>
            <a:endParaRPr lang="en-US" sz="1200" dirty="0">
              <a:solidFill>
                <a:prstClr val="black"/>
              </a:solidFill>
              <a:latin typeface=""/>
            </a:endParaRPr>
          </a:p>
          <a:p>
            <a:pPr fontAlgn="base"/>
            <a:endParaRPr lang="en-US" sz="1200" b="1" dirty="0" smtClean="0">
              <a:solidFill>
                <a:prstClr val="black"/>
              </a:solidFill>
              <a:latin typeface=""/>
            </a:endParaRPr>
          </a:p>
          <a:p>
            <a:pPr fontAlgn="base"/>
            <a:r>
              <a:rPr lang="en-US" sz="1200" b="1" dirty="0" smtClean="0">
                <a:solidFill>
                  <a:prstClr val="black"/>
                </a:solidFill>
                <a:latin typeface=""/>
              </a:rPr>
              <a:t>Non-CDL </a:t>
            </a:r>
            <a:r>
              <a:rPr lang="en-US" sz="1200" b="1" dirty="0">
                <a:solidFill>
                  <a:prstClr val="black"/>
                </a:solidFill>
                <a:latin typeface=""/>
              </a:rPr>
              <a:t>chronic conditions</a:t>
            </a:r>
            <a:endParaRPr lang="en-US" sz="1200" dirty="0">
              <a:solidFill>
                <a:prstClr val="black"/>
              </a:solidFill>
              <a:latin typeface=""/>
            </a:endParaRPr>
          </a:p>
          <a:p>
            <a:pPr fontAlgn="base"/>
            <a:r>
              <a:rPr lang="en-US" sz="1200" dirty="0">
                <a:solidFill>
                  <a:prstClr val="black"/>
                </a:solidFill>
                <a:latin typeface=""/>
              </a:rPr>
              <a:t>  &gt;  No Benefit</a:t>
            </a:r>
          </a:p>
          <a:p>
            <a:endParaRPr lang="en-US" sz="1200" dirty="0">
              <a:solidFill>
                <a:prstClr val="black"/>
              </a:solidFill>
              <a:latin typeface=""/>
            </a:endParaRPr>
          </a:p>
        </p:txBody>
      </p:sp>
      <p:sp>
        <p:nvSpPr>
          <p:cNvPr id="15" name="TextBox 14"/>
          <p:cNvSpPr txBox="1"/>
          <p:nvPr/>
        </p:nvSpPr>
        <p:spPr>
          <a:xfrm>
            <a:off x="785095" y="4221253"/>
            <a:ext cx="4837547" cy="1954381"/>
          </a:xfrm>
          <a:prstGeom prst="rect">
            <a:avLst/>
          </a:prstGeom>
          <a:noFill/>
        </p:spPr>
        <p:txBody>
          <a:bodyPr wrap="square" rtlCol="0">
            <a:spAutoFit/>
          </a:bodyPr>
          <a:lstStyle/>
          <a:p>
            <a:pPr fontAlgn="base"/>
            <a:r>
              <a:rPr lang="en-US" sz="1200" b="1" dirty="0">
                <a:solidFill>
                  <a:prstClr val="black"/>
                </a:solidFill>
                <a:latin typeface="Arial"/>
              </a:rPr>
              <a:t>100% of </a:t>
            </a:r>
            <a:r>
              <a:rPr lang="en-US" sz="1200" b="1" dirty="0" smtClean="0">
                <a:solidFill>
                  <a:prstClr val="black"/>
                </a:solidFill>
                <a:latin typeface="Arial"/>
              </a:rPr>
              <a:t>Bestmed tariff:  Unlimited </a:t>
            </a:r>
            <a:r>
              <a:rPr lang="en-US" sz="1200" b="1" dirty="0">
                <a:solidFill>
                  <a:prstClr val="black"/>
                </a:solidFill>
                <a:latin typeface="Arial"/>
              </a:rPr>
              <a:t>– Any Private Hospital</a:t>
            </a:r>
            <a:endParaRPr lang="en-US" sz="1200" dirty="0">
              <a:solidFill>
                <a:prstClr val="black"/>
              </a:solidFill>
              <a:latin typeface="Arial"/>
            </a:endParaRPr>
          </a:p>
          <a:p>
            <a:pPr fontAlgn="base"/>
            <a:endParaRPr lang="en-US" sz="1200" dirty="0">
              <a:solidFill>
                <a:prstClr val="black"/>
              </a:solidFill>
              <a:latin typeface="Arial"/>
            </a:endParaRPr>
          </a:p>
          <a:p>
            <a:pPr fontAlgn="base"/>
            <a:r>
              <a:rPr lang="en-US" sz="1200" b="1" dirty="0" smtClean="0">
                <a:solidFill>
                  <a:prstClr val="black"/>
                </a:solidFill>
                <a:latin typeface="Arial"/>
              </a:rPr>
              <a:t>R2 </a:t>
            </a:r>
            <a:r>
              <a:rPr lang="en-US" sz="1200" b="1" dirty="0">
                <a:solidFill>
                  <a:prstClr val="black"/>
                </a:solidFill>
                <a:latin typeface="Arial"/>
              </a:rPr>
              <a:t>2</a:t>
            </a:r>
            <a:r>
              <a:rPr lang="en-US" sz="1200" b="1" dirty="0" smtClean="0">
                <a:solidFill>
                  <a:prstClr val="black"/>
                </a:solidFill>
                <a:latin typeface="Arial"/>
              </a:rPr>
              <a:t>00 </a:t>
            </a:r>
            <a:r>
              <a:rPr lang="en-US" sz="1200" b="1" dirty="0">
                <a:solidFill>
                  <a:prstClr val="black"/>
                </a:solidFill>
                <a:latin typeface="Arial"/>
              </a:rPr>
              <a:t>Co-payment </a:t>
            </a:r>
            <a:r>
              <a:rPr lang="en-US" sz="1200" b="1" dirty="0" smtClean="0">
                <a:solidFill>
                  <a:prstClr val="black"/>
                </a:solidFill>
                <a:latin typeface="Arial"/>
              </a:rPr>
              <a:t>:     </a:t>
            </a:r>
            <a:r>
              <a:rPr lang="en-US" sz="1200" dirty="0">
                <a:solidFill>
                  <a:prstClr val="black"/>
                </a:solidFill>
                <a:latin typeface="Arial"/>
              </a:rPr>
              <a:t>Endoscopic </a:t>
            </a:r>
            <a:r>
              <a:rPr lang="en-US" sz="1200" dirty="0" smtClean="0">
                <a:solidFill>
                  <a:prstClr val="black"/>
                </a:solidFill>
                <a:latin typeface="Arial"/>
              </a:rPr>
              <a:t>Investigations</a:t>
            </a:r>
          </a:p>
          <a:p>
            <a:pPr fontAlgn="base"/>
            <a:endParaRPr lang="en-US" sz="1200" dirty="0" smtClean="0">
              <a:solidFill>
                <a:prstClr val="black"/>
              </a:solidFill>
              <a:latin typeface="Arial"/>
            </a:endParaRPr>
          </a:p>
          <a:p>
            <a:pPr fontAlgn="base"/>
            <a:r>
              <a:rPr lang="en-US" sz="1200" dirty="0" smtClean="0">
                <a:solidFill>
                  <a:prstClr val="black"/>
                </a:solidFill>
                <a:latin typeface="Arial"/>
              </a:rPr>
              <a:t>Unlimited benefits on Orthopaedic &amp; Medical Appliances</a:t>
            </a:r>
          </a:p>
          <a:p>
            <a:pPr lvl="0" fontAlgn="t"/>
            <a:r>
              <a:rPr lang="en-ZA" sz="1300" dirty="0">
                <a:solidFill>
                  <a:prstClr val="black"/>
                </a:solidFill>
                <a:latin typeface=""/>
              </a:rPr>
              <a:t>Unlimited benefits on alternatives to </a:t>
            </a:r>
            <a:r>
              <a:rPr lang="en-ZA" sz="1300" dirty="0" smtClean="0">
                <a:solidFill>
                  <a:prstClr val="black"/>
                </a:solidFill>
                <a:latin typeface=""/>
              </a:rPr>
              <a:t>hospitalisation</a:t>
            </a:r>
            <a:endParaRPr lang="en-US" sz="1200" dirty="0">
              <a:solidFill>
                <a:prstClr val="black"/>
              </a:solidFill>
              <a:latin typeface="Arial"/>
            </a:endParaRPr>
          </a:p>
          <a:p>
            <a:pPr fontAlgn="base"/>
            <a:r>
              <a:rPr lang="en-US" sz="1200" dirty="0">
                <a:solidFill>
                  <a:prstClr val="black"/>
                </a:solidFill>
                <a:latin typeface="Arial"/>
              </a:rPr>
              <a:t>Exclusions: Joint replacements (only paid in the event of PMB)</a:t>
            </a:r>
          </a:p>
          <a:p>
            <a:pPr fontAlgn="base"/>
            <a:endParaRPr lang="en-US" sz="1200" b="1" dirty="0" smtClean="0">
              <a:solidFill>
                <a:prstClr val="black"/>
              </a:solidFill>
              <a:latin typeface="Arial"/>
            </a:endParaRPr>
          </a:p>
          <a:p>
            <a:pPr fontAlgn="base"/>
            <a:r>
              <a:rPr lang="en-US" sz="1200" b="1" dirty="0" smtClean="0">
                <a:solidFill>
                  <a:prstClr val="black"/>
                </a:solidFill>
                <a:latin typeface="Arial"/>
              </a:rPr>
              <a:t>Emergencies – </a:t>
            </a:r>
            <a:r>
              <a:rPr lang="en-US" sz="1200" b="1" dirty="0" smtClean="0">
                <a:solidFill>
                  <a:srgbClr val="000000"/>
                </a:solidFill>
                <a:latin typeface="Arial"/>
                <a:ea typeface="ＭＳ Ｐゴシック" charset="0"/>
                <a:cs typeface="Arial" charset="0"/>
              </a:rPr>
              <a:t>ER24/ International Travel Insurance</a:t>
            </a:r>
            <a:endParaRPr lang="en-US" sz="1200" dirty="0">
              <a:solidFill>
                <a:prstClr val="black"/>
              </a:solidFill>
              <a:latin typeface="Arial"/>
            </a:endParaRPr>
          </a:p>
          <a:p>
            <a:endParaRPr lang="en-US" sz="1200" dirty="0">
              <a:solidFill>
                <a:prstClr val="black"/>
              </a:solidFill>
              <a:latin typeface="Arial"/>
            </a:endParaRPr>
          </a:p>
        </p:txBody>
      </p:sp>
      <p:graphicFrame>
        <p:nvGraphicFramePr>
          <p:cNvPr id="16" name="Table 15"/>
          <p:cNvGraphicFramePr>
            <a:graphicFrameLocks noGrp="1"/>
          </p:cNvGraphicFramePr>
          <p:nvPr>
            <p:extLst>
              <p:ext uri="{D42A27DB-BD31-4B8C-83A1-F6EECF244321}">
                <p14:modId xmlns:p14="http://schemas.microsoft.com/office/powerpoint/2010/main" val="2728915126"/>
              </p:ext>
            </p:extLst>
          </p:nvPr>
        </p:nvGraphicFramePr>
        <p:xfrm>
          <a:off x="5580063" y="4534707"/>
          <a:ext cx="3384550" cy="1127265"/>
        </p:xfrm>
        <a:graphic>
          <a:graphicData uri="http://schemas.openxmlformats.org/drawingml/2006/table">
            <a:tbl>
              <a:tblPr firstRow="1" bandRow="1">
                <a:tableStyleId>{F5AB1C69-6EDB-4FF4-983F-18BD219EF322}</a:tableStyleId>
              </a:tblPr>
              <a:tblGrid>
                <a:gridCol w="2088339"/>
                <a:gridCol w="1296211"/>
              </a:tblGrid>
              <a:tr h="304635">
                <a:tc gridSpan="2">
                  <a:txBody>
                    <a:bodyPr/>
                    <a:lstStyle/>
                    <a:p>
                      <a:pPr algn="ctr"/>
                      <a:r>
                        <a:rPr lang="en-ZA" sz="1200" dirty="0" smtClean="0">
                          <a:latin typeface=""/>
                        </a:rPr>
                        <a:t>Contributions</a:t>
                      </a:r>
                      <a:endParaRPr lang="en-ZA" sz="1200" dirty="0">
                        <a:solidFill>
                          <a:schemeClr val="bg1"/>
                        </a:solidFill>
                        <a:latin typeface=""/>
                      </a:endParaRPr>
                    </a:p>
                  </a:txBody>
                  <a:tcPr marL="91445" marR="91445" marT="45665" marB="45665"/>
                </a:tc>
                <a:tc hMerge="1">
                  <a:txBody>
                    <a:bodyPr/>
                    <a:lstStyle/>
                    <a:p>
                      <a:pPr algn="ctr"/>
                      <a:endParaRPr lang="en-ZA" sz="1400" dirty="0">
                        <a:solidFill>
                          <a:schemeClr val="bg1"/>
                        </a:solidFill>
                      </a:endParaRPr>
                    </a:p>
                  </a:txBody>
                  <a:tcPr>
                    <a:solidFill>
                      <a:srgbClr val="152C43"/>
                    </a:solidFill>
                  </a:tcPr>
                </a:tc>
              </a:tr>
              <a:tr h="274163">
                <a:tc>
                  <a:txBody>
                    <a:bodyPr/>
                    <a:lstStyle/>
                    <a:p>
                      <a:r>
                        <a:rPr lang="en-ZA" sz="1200" b="1" dirty="0" smtClean="0">
                          <a:latin typeface=""/>
                        </a:rPr>
                        <a:t>Principal</a:t>
                      </a:r>
                      <a:r>
                        <a:rPr lang="en-ZA" sz="1200" b="1" baseline="0" dirty="0" smtClean="0">
                          <a:latin typeface=""/>
                        </a:rPr>
                        <a:t> Member</a:t>
                      </a:r>
                      <a:endParaRPr lang="en-ZA" sz="1200" b="1" dirty="0" smtClean="0">
                        <a:solidFill>
                          <a:schemeClr val="tx1">
                            <a:lumMod val="95000"/>
                            <a:lumOff val="5000"/>
                          </a:schemeClr>
                        </a:solidFill>
                        <a:latin typeface=""/>
                      </a:endParaRPr>
                    </a:p>
                  </a:txBody>
                  <a:tcPr marL="91445" marR="91445" marT="45665" marB="45665"/>
                </a:tc>
                <a:tc>
                  <a:txBody>
                    <a:bodyPr/>
                    <a:lstStyle/>
                    <a:p>
                      <a:pPr algn="ctr"/>
                      <a:r>
                        <a:rPr lang="en-ZA" sz="1200" dirty="0" smtClean="0">
                          <a:latin typeface=""/>
                        </a:rPr>
                        <a:t>R1</a:t>
                      </a:r>
                      <a:r>
                        <a:rPr lang="en-ZA" sz="1200" baseline="0" dirty="0" smtClean="0">
                          <a:latin typeface=""/>
                        </a:rPr>
                        <a:t> 151</a:t>
                      </a:r>
                      <a:endParaRPr lang="en-ZA" sz="1200" dirty="0">
                        <a:solidFill>
                          <a:schemeClr val="tx1">
                            <a:lumMod val="95000"/>
                            <a:lumOff val="5000"/>
                          </a:schemeClr>
                        </a:solidFill>
                        <a:latin typeface=""/>
                      </a:endParaRPr>
                    </a:p>
                  </a:txBody>
                  <a:tcPr marL="91445" marR="91445" marT="45665" marB="45665"/>
                </a:tc>
              </a:tr>
              <a:tr h="274163">
                <a:tc>
                  <a:txBody>
                    <a:bodyPr/>
                    <a:lstStyle/>
                    <a:p>
                      <a:r>
                        <a:rPr lang="en-ZA" sz="1200" b="1" dirty="0" smtClean="0">
                          <a:latin typeface=""/>
                        </a:rPr>
                        <a:t>Adult</a:t>
                      </a:r>
                      <a:r>
                        <a:rPr lang="en-ZA" sz="1200" b="1" baseline="0" dirty="0" smtClean="0">
                          <a:latin typeface=""/>
                        </a:rPr>
                        <a:t> Dependant</a:t>
                      </a:r>
                      <a:endParaRPr lang="en-ZA" sz="1200" b="1" dirty="0">
                        <a:solidFill>
                          <a:schemeClr val="tx1">
                            <a:lumMod val="95000"/>
                            <a:lumOff val="5000"/>
                          </a:schemeClr>
                        </a:solidFill>
                        <a:latin typeface=""/>
                      </a:endParaRPr>
                    </a:p>
                  </a:txBody>
                  <a:tcPr marL="91445" marR="91445" marT="45665" marB="45665"/>
                </a:tc>
                <a:tc>
                  <a:txBody>
                    <a:bodyPr/>
                    <a:lstStyle/>
                    <a:p>
                      <a:pPr algn="ctr"/>
                      <a:r>
                        <a:rPr lang="en-ZA" sz="1200" dirty="0" smtClean="0">
                          <a:latin typeface=""/>
                        </a:rPr>
                        <a:t>R894</a:t>
                      </a:r>
                      <a:endParaRPr lang="en-ZA" sz="1200" dirty="0">
                        <a:solidFill>
                          <a:schemeClr val="tx1">
                            <a:lumMod val="95000"/>
                            <a:lumOff val="5000"/>
                          </a:schemeClr>
                        </a:solidFill>
                        <a:latin typeface=""/>
                      </a:endParaRPr>
                    </a:p>
                  </a:txBody>
                  <a:tcPr marL="91445" marR="91445" marT="45665" marB="45665"/>
                </a:tc>
              </a:tr>
              <a:tr h="274163">
                <a:tc>
                  <a:txBody>
                    <a:bodyPr/>
                    <a:lstStyle/>
                    <a:p>
                      <a:r>
                        <a:rPr lang="en-ZA" sz="1200" b="1" dirty="0" smtClean="0">
                          <a:latin typeface=""/>
                        </a:rPr>
                        <a:t>Child</a:t>
                      </a:r>
                      <a:r>
                        <a:rPr lang="en-ZA" sz="1200" b="1" baseline="0" dirty="0" smtClean="0">
                          <a:latin typeface=""/>
                        </a:rPr>
                        <a:t> Dependant</a:t>
                      </a:r>
                      <a:endParaRPr lang="en-ZA" sz="1200" b="1" dirty="0">
                        <a:solidFill>
                          <a:schemeClr val="tx1">
                            <a:lumMod val="95000"/>
                            <a:lumOff val="5000"/>
                          </a:schemeClr>
                        </a:solidFill>
                        <a:latin typeface=""/>
                      </a:endParaRPr>
                    </a:p>
                  </a:txBody>
                  <a:tcPr marL="91445" marR="91445" marT="45665" marB="456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
                        </a:rPr>
                        <a:t>R484</a:t>
                      </a:r>
                      <a:endParaRPr lang="en-ZA" sz="1200" dirty="0" smtClean="0">
                        <a:solidFill>
                          <a:schemeClr val="tx1">
                            <a:lumMod val="95000"/>
                            <a:lumOff val="5000"/>
                          </a:schemeClr>
                        </a:solidFill>
                        <a:latin typeface=""/>
                      </a:endParaRPr>
                    </a:p>
                  </a:txBody>
                  <a:tcPr marL="91445" marR="91445" marT="45665" marB="45665"/>
                </a:tc>
              </a:tr>
            </a:tbl>
          </a:graphicData>
        </a:graphic>
      </p:graphicFrame>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09288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980729"/>
            <a:ext cx="7931926"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800" dirty="0">
                <a:solidFill>
                  <a:schemeClr val="tx1"/>
                </a:solidFill>
              </a:rPr>
              <a:t>Introduce and implement a competitive negotiated fee for Midwife Assisted Births</a:t>
            </a:r>
            <a:r>
              <a:rPr lang="en-ZA" sz="1800" dirty="0" smtClean="0">
                <a:solidFill>
                  <a:schemeClr val="tx1"/>
                </a:solidFill>
              </a:rPr>
              <a:t>.</a:t>
            </a:r>
          </a:p>
          <a:p>
            <a:pPr marL="457200" indent="-457200">
              <a:spcBef>
                <a:spcPts val="0"/>
              </a:spcBef>
            </a:pPr>
            <a:endParaRPr lang="en-ZA" sz="1800" dirty="0">
              <a:solidFill>
                <a:schemeClr val="tx1"/>
              </a:solidFill>
            </a:endParaRPr>
          </a:p>
          <a:p>
            <a:pPr marL="457200" indent="-457200">
              <a:spcBef>
                <a:spcPts val="0"/>
              </a:spcBef>
            </a:pPr>
            <a:r>
              <a:rPr lang="en-ZA" sz="1800" dirty="0" smtClean="0">
                <a:solidFill>
                  <a:schemeClr val="tx1"/>
                </a:solidFill>
              </a:rPr>
              <a:t>Add Pap smear (pathology test to detect cervical cancer) as a preventative care benefit.</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Increased maxima with the proportionate contribution increases.</a:t>
            </a:r>
          </a:p>
          <a:p>
            <a:pPr marL="0" indent="0">
              <a:spcBef>
                <a:spcPts val="0"/>
              </a:spcBef>
              <a:buNone/>
            </a:pPr>
            <a:endParaRPr lang="en-ZA" sz="2800" dirty="0" smtClean="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474496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sp>
        <p:nvSpPr>
          <p:cNvPr id="5" name="Rectangle 4"/>
          <p:cNvSpPr/>
          <p:nvPr/>
        </p:nvSpPr>
        <p:spPr>
          <a:xfrm>
            <a:off x="2286000" y="1790090"/>
            <a:ext cx="4572000" cy="369332"/>
          </a:xfrm>
          <a:prstGeom prst="rect">
            <a:avLst/>
          </a:prstGeom>
        </p:spPr>
        <p:txBody>
          <a:bodyPr>
            <a:spAutoFit/>
          </a:bodyPr>
          <a:lstStyle/>
          <a:p>
            <a:endParaRPr lang="en-GB" dirty="0">
              <a:latin typeface="Arial" pitchFamily="34" charset="0"/>
              <a:cs typeface="Arial" pitchFamily="34" charset="0"/>
            </a:endParaRPr>
          </a:p>
        </p:txBody>
      </p:sp>
      <p:sp>
        <p:nvSpPr>
          <p:cNvPr id="6" name="Subtitle 2"/>
          <p:cNvSpPr txBox="1">
            <a:spLocks/>
          </p:cNvSpPr>
          <p:nvPr/>
        </p:nvSpPr>
        <p:spPr>
          <a:xfrm>
            <a:off x="827584" y="1628800"/>
            <a:ext cx="756084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GB" dirty="0" smtClean="0">
              <a:solidFill>
                <a:schemeClr val="tx1"/>
              </a:solidFill>
            </a:endParaRPr>
          </a:p>
          <a:p>
            <a:pPr>
              <a:lnSpc>
                <a:spcPct val="170000"/>
              </a:lnSpc>
            </a:pPr>
            <a:endParaRPr lang="en-GB" sz="43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GB" sz="3500" dirty="0" smtClean="0">
              <a:solidFill>
                <a:schemeClr val="tx1"/>
              </a:solidFill>
            </a:endParaRPr>
          </a:p>
          <a:p>
            <a:pPr>
              <a:lnSpc>
                <a:spcPct val="170000"/>
              </a:lnSpc>
            </a:pPr>
            <a:endParaRPr lang="en-ZA" sz="3500" dirty="0" smtClean="0">
              <a:solidFill>
                <a:schemeClr val="tx1"/>
              </a:solidFill>
            </a:endParaRPr>
          </a:p>
          <a:p>
            <a:pPr algn="just"/>
            <a:endParaRPr lang="en-ZA" dirty="0">
              <a:solidFill>
                <a:schemeClr val="tx1"/>
              </a:solidFill>
            </a:endParaRPr>
          </a:p>
        </p:txBody>
      </p:sp>
      <p:sp>
        <p:nvSpPr>
          <p:cNvPr id="8" name="TextBox 7"/>
          <p:cNvSpPr txBox="1">
            <a:spLocks noChangeArrowheads="1"/>
          </p:cNvSpPr>
          <p:nvPr/>
        </p:nvSpPr>
        <p:spPr bwMode="auto">
          <a:xfrm rot="16200000">
            <a:off x="-83907" y="1152747"/>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000000"/>
                </a:solidFill>
                <a:latin typeface="Arial" pitchFamily="34" charset="0"/>
                <a:cs typeface="Arial" pitchFamily="34" charset="0"/>
              </a:rPr>
              <a:t>Day-to-day</a:t>
            </a:r>
          </a:p>
          <a:p>
            <a:pPr algn="ctr" eaLnBrk="1" hangingPunct="1"/>
            <a:r>
              <a:rPr lang="en-US" sz="1200" b="1" dirty="0">
                <a:solidFill>
                  <a:srgbClr val="000000"/>
                </a:solidFill>
                <a:latin typeface="Arial" pitchFamily="34" charset="0"/>
                <a:cs typeface="Arial" pitchFamily="34" charset="0"/>
              </a:rPr>
              <a:t>Benefit</a:t>
            </a:r>
          </a:p>
        </p:txBody>
      </p:sp>
      <p:sp>
        <p:nvSpPr>
          <p:cNvPr id="9" name="TextBox 8"/>
          <p:cNvSpPr txBox="1">
            <a:spLocks noChangeArrowheads="1"/>
          </p:cNvSpPr>
          <p:nvPr/>
        </p:nvSpPr>
        <p:spPr bwMode="auto">
          <a:xfrm rot="16200000">
            <a:off x="-316943" y="2895825"/>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smtClean="0">
                <a:solidFill>
                  <a:srgbClr val="000000"/>
                </a:solidFill>
                <a:latin typeface="Arial"/>
                <a:cs typeface="Arial Black"/>
              </a:rPr>
              <a:t>Chronic Disease</a:t>
            </a:r>
          </a:p>
          <a:p>
            <a:pPr algn="ctr" eaLnBrk="1" hangingPunct="1"/>
            <a:r>
              <a:rPr lang="en-US" sz="1200" b="1" dirty="0" smtClean="0">
                <a:solidFill>
                  <a:srgbClr val="000000"/>
                </a:solidFill>
                <a:latin typeface="Arial"/>
                <a:cs typeface="Arial Black"/>
              </a:rPr>
              <a:t>Benefit</a:t>
            </a:r>
            <a:endParaRPr lang="en-US" sz="1200" b="1" dirty="0">
              <a:solidFill>
                <a:srgbClr val="000000"/>
              </a:solidFill>
              <a:latin typeface="Arial"/>
              <a:cs typeface="Arial Black"/>
            </a:endParaRPr>
          </a:p>
        </p:txBody>
      </p:sp>
      <p:sp>
        <p:nvSpPr>
          <p:cNvPr id="10" name="TextBox 9"/>
          <p:cNvSpPr txBox="1">
            <a:spLocks noChangeArrowheads="1"/>
          </p:cNvSpPr>
          <p:nvPr/>
        </p:nvSpPr>
        <p:spPr bwMode="auto">
          <a:xfrm rot="16200000">
            <a:off x="-58656" y="4606306"/>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000000"/>
                </a:solidFill>
                <a:latin typeface="Arial"/>
                <a:cs typeface="Arial Black"/>
              </a:rPr>
              <a:t>Hospital </a:t>
            </a:r>
          </a:p>
          <a:p>
            <a:pPr algn="ctr" eaLnBrk="1" hangingPunct="1"/>
            <a:r>
              <a:rPr lang="en-US" sz="1200" b="1" dirty="0">
                <a:solidFill>
                  <a:srgbClr val="000000"/>
                </a:solidFill>
                <a:latin typeface="Arial"/>
                <a:cs typeface="Arial Black"/>
              </a:rPr>
              <a:t>Benefit</a:t>
            </a:r>
          </a:p>
        </p:txBody>
      </p:sp>
      <p:sp>
        <p:nvSpPr>
          <p:cNvPr id="11" name="Rectangle 10"/>
          <p:cNvSpPr/>
          <p:nvPr/>
        </p:nvSpPr>
        <p:spPr>
          <a:xfrm>
            <a:off x="702239" y="823874"/>
            <a:ext cx="71437" cy="3340100"/>
          </a:xfrm>
          <a:prstGeom prst="rect">
            <a:avLst/>
          </a:prstGeom>
          <a:gradFill>
            <a:gsLst>
              <a:gs pos="0">
                <a:srgbClr val="687208"/>
              </a:gs>
              <a:gs pos="0">
                <a:srgbClr val="C8DB0F"/>
              </a:gs>
              <a:gs pos="99000">
                <a:srgbClr val="6872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12" name="Rectangle 11"/>
          <p:cNvSpPr/>
          <p:nvPr/>
        </p:nvSpPr>
        <p:spPr>
          <a:xfrm>
            <a:off x="704391" y="4419396"/>
            <a:ext cx="71437" cy="1368425"/>
          </a:xfrm>
          <a:prstGeom prst="rect">
            <a:avLst/>
          </a:prstGeom>
          <a:solidFill>
            <a:srgbClr val="687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graphicFrame>
        <p:nvGraphicFramePr>
          <p:cNvPr id="13" name="Table 12"/>
          <p:cNvGraphicFramePr>
            <a:graphicFrameLocks noGrp="1"/>
          </p:cNvGraphicFramePr>
          <p:nvPr>
            <p:extLst>
              <p:ext uri="{D42A27DB-BD31-4B8C-83A1-F6EECF244321}">
                <p14:modId xmlns:p14="http://schemas.microsoft.com/office/powerpoint/2010/main" val="4180251356"/>
              </p:ext>
            </p:extLst>
          </p:nvPr>
        </p:nvGraphicFramePr>
        <p:xfrm>
          <a:off x="827585" y="1052736"/>
          <a:ext cx="3456384" cy="1318437"/>
        </p:xfrm>
        <a:graphic>
          <a:graphicData uri="http://schemas.openxmlformats.org/drawingml/2006/table">
            <a:tbl>
              <a:tblPr firstRow="1" bandRow="1">
                <a:effectLst/>
                <a:tableStyleId>{5C22544A-7EE6-4342-B048-85BDC9FD1C3A}</a:tableStyleId>
              </a:tblPr>
              <a:tblGrid>
                <a:gridCol w="3456384"/>
              </a:tblGrid>
              <a:tr h="1318437">
                <a:tc>
                  <a:txBody>
                    <a:bodyPr/>
                    <a:lstStyle/>
                    <a:p>
                      <a:r>
                        <a:rPr lang="en-ZA" sz="1200" b="1" dirty="0" smtClean="0">
                          <a:solidFill>
                            <a:schemeClr val="tx1"/>
                          </a:solidFill>
                          <a:latin typeface="Arial"/>
                        </a:rPr>
                        <a:t>Subject</a:t>
                      </a:r>
                      <a:r>
                        <a:rPr lang="en-ZA" sz="1200" b="1" baseline="0" dirty="0" smtClean="0">
                          <a:solidFill>
                            <a:schemeClr val="tx1"/>
                          </a:solidFill>
                          <a:latin typeface="Arial"/>
                        </a:rPr>
                        <a:t> to funds available in </a:t>
                      </a:r>
                      <a:r>
                        <a:rPr lang="en-ZA" sz="1200" b="1" dirty="0" smtClean="0">
                          <a:solidFill>
                            <a:schemeClr val="tx1"/>
                          </a:solidFill>
                          <a:latin typeface="Arial"/>
                        </a:rPr>
                        <a:t>MSA</a:t>
                      </a:r>
                    </a:p>
                    <a:p>
                      <a:r>
                        <a:rPr lang="en-ZA" sz="1200" b="0" dirty="0" smtClean="0">
                          <a:solidFill>
                            <a:schemeClr val="tx1"/>
                          </a:solidFill>
                          <a:latin typeface="Arial"/>
                        </a:rPr>
                        <a:t>PM</a:t>
                      </a:r>
                      <a:r>
                        <a:rPr lang="en-ZA" sz="1200" b="0" baseline="0" dirty="0" smtClean="0">
                          <a:solidFill>
                            <a:schemeClr val="tx1"/>
                          </a:solidFill>
                          <a:latin typeface="Arial"/>
                        </a:rPr>
                        <a:t> – </a:t>
                      </a:r>
                      <a:r>
                        <a:rPr lang="en-ZA" sz="1200" b="0" dirty="0" smtClean="0">
                          <a:solidFill>
                            <a:schemeClr val="tx1"/>
                          </a:solidFill>
                          <a:latin typeface="Arial"/>
                        </a:rPr>
                        <a:t>R3</a:t>
                      </a:r>
                      <a:r>
                        <a:rPr lang="en-ZA" sz="1200" b="0" baseline="0" dirty="0" smtClean="0">
                          <a:solidFill>
                            <a:schemeClr val="tx1"/>
                          </a:solidFill>
                          <a:latin typeface="Arial"/>
                        </a:rPr>
                        <a:t> 660</a:t>
                      </a:r>
                      <a:endParaRPr lang="en-ZA" sz="1200" b="0" dirty="0" smtClean="0">
                        <a:solidFill>
                          <a:schemeClr val="tx1"/>
                        </a:solidFill>
                        <a:latin typeface="Arial"/>
                      </a:endParaRPr>
                    </a:p>
                    <a:p>
                      <a:r>
                        <a:rPr lang="en-ZA" sz="1200" b="0" dirty="0" smtClean="0">
                          <a:solidFill>
                            <a:schemeClr val="tx1"/>
                          </a:solidFill>
                          <a:latin typeface="Arial"/>
                        </a:rPr>
                        <a:t>AD</a:t>
                      </a:r>
                      <a:r>
                        <a:rPr lang="en-ZA" sz="1200" b="0" baseline="0" dirty="0" smtClean="0">
                          <a:solidFill>
                            <a:schemeClr val="tx1"/>
                          </a:solidFill>
                          <a:latin typeface="Arial"/>
                        </a:rPr>
                        <a:t> – </a:t>
                      </a:r>
                      <a:r>
                        <a:rPr lang="en-ZA" sz="1200" b="0" dirty="0" smtClean="0">
                          <a:solidFill>
                            <a:schemeClr val="tx1"/>
                          </a:solidFill>
                          <a:latin typeface="Arial"/>
                        </a:rPr>
                        <a:t>R2</a:t>
                      </a:r>
                      <a:r>
                        <a:rPr lang="en-ZA" sz="1200" b="0" baseline="0" dirty="0" smtClean="0">
                          <a:solidFill>
                            <a:schemeClr val="tx1"/>
                          </a:solidFill>
                          <a:latin typeface="Arial"/>
                        </a:rPr>
                        <a:t> 592</a:t>
                      </a:r>
                      <a:endParaRPr lang="en-ZA" sz="1200" b="0" dirty="0" smtClean="0">
                        <a:solidFill>
                          <a:schemeClr val="tx1"/>
                        </a:solidFill>
                        <a:latin typeface="Arial"/>
                      </a:endParaRPr>
                    </a:p>
                    <a:p>
                      <a:r>
                        <a:rPr lang="en-ZA" sz="1200" b="0" dirty="0" smtClean="0">
                          <a:solidFill>
                            <a:schemeClr val="tx1"/>
                          </a:solidFill>
                          <a:latin typeface="Arial"/>
                        </a:rPr>
                        <a:t>CD</a:t>
                      </a:r>
                      <a:r>
                        <a:rPr lang="en-ZA" sz="1200" b="0" baseline="0" dirty="0" smtClean="0">
                          <a:solidFill>
                            <a:schemeClr val="tx1"/>
                          </a:solidFill>
                          <a:latin typeface="Arial"/>
                        </a:rPr>
                        <a:t> – </a:t>
                      </a:r>
                      <a:r>
                        <a:rPr lang="en-ZA" sz="1200" b="0" dirty="0" smtClean="0">
                          <a:solidFill>
                            <a:schemeClr val="tx1"/>
                          </a:solidFill>
                          <a:latin typeface="Arial"/>
                        </a:rPr>
                        <a:t>R1</a:t>
                      </a:r>
                      <a:r>
                        <a:rPr lang="en-ZA" sz="1200" b="0" baseline="0" dirty="0" smtClean="0">
                          <a:solidFill>
                            <a:schemeClr val="tx1"/>
                          </a:solidFill>
                          <a:latin typeface="Arial"/>
                        </a:rPr>
                        <a:t> 416 </a:t>
                      </a:r>
                      <a:endParaRPr lang="en-ZA" sz="1200" b="0" dirty="0" smtClean="0">
                        <a:solidFill>
                          <a:schemeClr val="tx1"/>
                        </a:solidFill>
                        <a:latin typeface="Arial"/>
                      </a:endParaRPr>
                    </a:p>
                  </a:txBody>
                  <a:tcPr marT="45740" marB="4574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34506040"/>
              </p:ext>
            </p:extLst>
          </p:nvPr>
        </p:nvGraphicFramePr>
        <p:xfrm>
          <a:off x="839044" y="2432396"/>
          <a:ext cx="3516932" cy="1692146"/>
        </p:xfrm>
        <a:graphic>
          <a:graphicData uri="http://schemas.openxmlformats.org/drawingml/2006/table">
            <a:tbl>
              <a:tblPr/>
              <a:tblGrid>
                <a:gridCol w="3516932"/>
              </a:tblGrid>
              <a:tr h="846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PMBs</a:t>
                      </a:r>
                      <a:r>
                        <a:rPr kumimoji="0" lang="en-US" sz="1200" b="1" i="0" u="none" strike="noStrike" cap="none" normalizeH="0" baseline="0" dirty="0">
                          <a:ln>
                            <a:noFill/>
                          </a:ln>
                          <a:solidFill>
                            <a:schemeClr val="tx1"/>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100%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35% co-payment:  Non-formulary</a:t>
                      </a:r>
                    </a:p>
                  </a:txBody>
                  <a:tcPr marT="45714" marB="45714" horzOverflow="overflow">
                    <a:lnL>
                      <a:noFill/>
                    </a:lnL>
                    <a:lnR>
                      <a:noFill/>
                    </a:lnR>
                    <a:lnT>
                      <a:noFill/>
                    </a:lnT>
                    <a:lnB>
                      <a:noFill/>
                    </a:lnB>
                    <a:lnTlToBr>
                      <a:noFill/>
                    </a:lnTlToBr>
                    <a:lnBlToTr>
                      <a:noFill/>
                    </a:lnBlToTr>
                    <a:noFill/>
                  </a:tcPr>
                </a:tc>
              </a:tr>
              <a:tr h="846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5 conditions covered at 85%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Limited to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M = R2 400</a:t>
                      </a:r>
                      <a:r>
                        <a:rPr kumimoji="0" lang="en-US" sz="1200" b="1" i="0" u="none" strike="noStrike" cap="none" normalizeH="0" baseline="0" dirty="0">
                          <a:ln>
                            <a:noFill/>
                          </a:ln>
                          <a:solidFill>
                            <a:schemeClr val="tx1"/>
                          </a:solidFill>
                          <a:effectLst/>
                          <a:latin typeface="Arial"/>
                          <a:ea typeface="ＭＳ Ｐゴシック" charset="0"/>
                          <a:cs typeface="Arial" charset="0"/>
                        </a:rPr>
                        <a:t>,</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a:t>
                      </a:r>
                      <a:r>
                        <a:rPr kumimoji="0" lang="en-US" sz="1200" b="1" i="0" u="none" strike="noStrike" cap="none" normalizeH="0" baseline="0" dirty="0">
                          <a:ln>
                            <a:noFill/>
                          </a:ln>
                          <a:solidFill>
                            <a:schemeClr val="tx1"/>
                          </a:solidFill>
                          <a:effectLst/>
                          <a:latin typeface="Arial"/>
                          <a:ea typeface="ＭＳ Ｐゴシック" charset="0"/>
                          <a:cs typeface="Arial" charset="0"/>
                        </a:rPr>
                        <a:t>M1</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 </a:t>
                      </a:r>
                      <a:r>
                        <a:rPr kumimoji="0" lang="en-US" sz="1200" b="1" i="0" u="none" strike="noStrike" cap="none" normalizeH="0" baseline="0" dirty="0">
                          <a:ln>
                            <a:noFill/>
                          </a:ln>
                          <a:solidFill>
                            <a:schemeClr val="tx1"/>
                          </a:solidFill>
                          <a:effectLst/>
                          <a:latin typeface="Arial"/>
                          <a:ea typeface="ＭＳ Ｐゴシック" charset="0"/>
                          <a:cs typeface="Arial" charset="0"/>
                        </a:rPr>
                        <a:t>R4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800</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48022667"/>
              </p:ext>
            </p:extLst>
          </p:nvPr>
        </p:nvGraphicFramePr>
        <p:xfrm>
          <a:off x="827584" y="4326388"/>
          <a:ext cx="3528392" cy="2042040"/>
        </p:xfrm>
        <a:graphic>
          <a:graphicData uri="http://schemas.openxmlformats.org/drawingml/2006/table">
            <a:tbl>
              <a:tblPr/>
              <a:tblGrid>
                <a:gridCol w="3528392"/>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100% of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1" i="0" u="none" strike="noStrike" cap="none" normalizeH="0" baseline="0" dirty="0">
                          <a:ln>
                            <a:noFill/>
                          </a:ln>
                          <a:solidFill>
                            <a:schemeClr val="tx1"/>
                          </a:solidFill>
                          <a:effectLst/>
                          <a:latin typeface="Arial"/>
                          <a:ea typeface="ＭＳ Ｐゴシック" charset="0"/>
                          <a:cs typeface="Arial" charset="0"/>
                        </a:rPr>
                        <a:t>tariff: </a:t>
                      </a:r>
                      <a:endParaRPr kumimoji="0" lang="en-US" sz="1200" b="1"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Unlimited </a:t>
                      </a:r>
                      <a:r>
                        <a:rPr kumimoji="0" lang="en-US" sz="1200" b="1" i="0" u="none" strike="noStrike" cap="none" normalizeH="0" baseline="0" dirty="0">
                          <a:ln>
                            <a:noFill/>
                          </a:ln>
                          <a:solidFill>
                            <a:schemeClr val="tx1"/>
                          </a:solidFill>
                          <a:effectLst/>
                          <a:latin typeface="Arial"/>
                          <a:ea typeface="ＭＳ Ｐゴシック" charset="0"/>
                          <a:cs typeface="Arial" charset="0"/>
                        </a:rPr>
                        <a:t>– Any Private Hospital</a:t>
                      </a:r>
                    </a:p>
                  </a:txBody>
                  <a:tcPr marT="45700" marB="45700"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Sub-limits                   :  </a:t>
                      </a:r>
                      <a:r>
                        <a:rPr kumimoji="0" lang="en-US" sz="1200" b="0" i="0" u="none" strike="noStrike" cap="none" normalizeH="0" baseline="0" dirty="0">
                          <a:ln>
                            <a:noFill/>
                          </a:ln>
                          <a:solidFill>
                            <a:schemeClr val="tx1"/>
                          </a:solidFill>
                          <a:effectLst/>
                          <a:latin typeface="Arial"/>
                          <a:ea typeface="ＭＳ Ｐゴシック" charset="0"/>
                          <a:cs typeface="Arial" charset="0"/>
                        </a:rPr>
                        <a:t>Specific Benefits</a:t>
                      </a:r>
                    </a:p>
                  </a:txBody>
                  <a:tcPr marT="45700" marB="45700" horzOverflow="overflow">
                    <a:lnL>
                      <a:noFill/>
                    </a:lnL>
                    <a:lnR>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R2 </a:t>
                      </a:r>
                      <a:r>
                        <a:rPr kumimoji="0" lang="en-US" sz="1200" b="1" i="0" u="none" strike="noStrike" cap="none" normalizeH="0" baseline="0" dirty="0">
                          <a:ln>
                            <a:noFill/>
                          </a:ln>
                          <a:solidFill>
                            <a:schemeClr val="tx1"/>
                          </a:solidFill>
                          <a:effectLst/>
                          <a:latin typeface="Arial"/>
                          <a:ea typeface="ＭＳ Ｐゴシック" charset="0"/>
                          <a:cs typeface="Arial" charset="0"/>
                        </a:rPr>
                        <a:t>2</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00 </a:t>
                      </a:r>
                      <a:r>
                        <a:rPr kumimoji="0" lang="en-US" sz="1200" b="1" i="0" u="none" strike="noStrike" cap="none" normalizeH="0" baseline="0" dirty="0">
                          <a:ln>
                            <a:noFill/>
                          </a:ln>
                          <a:solidFill>
                            <a:schemeClr val="tx1"/>
                          </a:solidFill>
                          <a:effectLst/>
                          <a:latin typeface="Arial"/>
                          <a:ea typeface="ＭＳ Ｐゴシック" charset="0"/>
                          <a:cs typeface="Arial" charset="0"/>
                        </a:rPr>
                        <a:t>Co-payment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  </a:t>
                      </a:r>
                      <a:r>
                        <a:rPr kumimoji="0" lang="en-US" sz="1200" b="0" i="0" u="none" strike="noStrike" cap="none" normalizeH="0" baseline="0" dirty="0">
                          <a:ln>
                            <a:noFill/>
                          </a:ln>
                          <a:solidFill>
                            <a:schemeClr val="tx1"/>
                          </a:solidFill>
                          <a:effectLst/>
                          <a:latin typeface="Arial"/>
                          <a:ea typeface="ＭＳ Ｐゴシック" charset="0"/>
                          <a:cs typeface="Arial" charset="0"/>
                        </a:rPr>
                        <a:t>Endoscopic Investigations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Exclusions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Joint </a:t>
                      </a:r>
                      <a:r>
                        <a:rPr kumimoji="0" lang="en-US" sz="1200" b="0" i="0" u="none" strike="noStrike" cap="none" normalizeH="0" baseline="0" dirty="0">
                          <a:ln>
                            <a:noFill/>
                          </a:ln>
                          <a:solidFill>
                            <a:schemeClr val="tx1"/>
                          </a:solidFill>
                          <a:effectLst/>
                          <a:latin typeface="Arial"/>
                          <a:ea typeface="ＭＳ Ｐゴシック" charset="0"/>
                          <a:cs typeface="Arial" charset="0"/>
                        </a:rPr>
                        <a:t>replacements </a:t>
                      </a:r>
                      <a:endParaRPr kumimoji="0" lang="en-US"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a:t>
                      </a:r>
                      <a:r>
                        <a:rPr kumimoji="0" lang="en-US" sz="1200" b="0" i="0" u="none" strike="noStrike" cap="none" normalizeH="0" baseline="0" dirty="0">
                          <a:ln>
                            <a:noFill/>
                          </a:ln>
                          <a:solidFill>
                            <a:schemeClr val="tx1"/>
                          </a:solidFill>
                          <a:effectLst/>
                          <a:latin typeface="Arial"/>
                          <a:ea typeface="ＭＳ Ｐゴシック" charset="0"/>
                          <a:cs typeface="Arial" charset="0"/>
                        </a:rPr>
                        <a:t>only paid in the event of PMB)</a:t>
                      </a:r>
                    </a:p>
                  </a:txBody>
                  <a:tcPr marT="45700" marB="45700"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Emergencies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a:t>
                      </a:r>
                      <a:r>
                        <a:rPr kumimoji="0" lang="en-US" sz="1200" b="1" i="0" u="none" strike="noStrike" cap="none" normalizeH="0" baseline="0" dirty="0" smtClean="0">
                          <a:ln>
                            <a:noFill/>
                          </a:ln>
                          <a:solidFill>
                            <a:srgbClr val="000000"/>
                          </a:solidFill>
                          <a:effectLst/>
                          <a:latin typeface="Arial"/>
                          <a:ea typeface="ＭＳ Ｐゴシック" charset="0"/>
                          <a:cs typeface="Arial" charset="0"/>
                        </a:rPr>
                        <a:t>ER24/ International Travel Insurance</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T="45700" marB="45700" horzOverflow="overflow">
                    <a:lnL>
                      <a:noFill/>
                    </a:lnL>
                    <a:lnR>
                      <a:noFill/>
                    </a:lnR>
                    <a:lnT>
                      <a:noFill/>
                    </a:lnT>
                    <a:lnB>
                      <a:noFill/>
                    </a:lnB>
                    <a:lnTlToBr>
                      <a:noFill/>
                    </a:lnTlToBr>
                    <a:lnBlToTr>
                      <a:noFill/>
                    </a:lnBlToTr>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852043004"/>
              </p:ext>
            </p:extLst>
          </p:nvPr>
        </p:nvGraphicFramePr>
        <p:xfrm>
          <a:off x="4499992" y="173139"/>
          <a:ext cx="4291583" cy="1824859"/>
        </p:xfrm>
        <a:graphic>
          <a:graphicData uri="http://schemas.openxmlformats.org/drawingml/2006/table">
            <a:tbl>
              <a:tblPr firstRow="1" bandRow="1">
                <a:tableStyleId>{F5AB1C69-6EDB-4FF4-983F-18BD219EF322}</a:tableStyleId>
              </a:tblPr>
              <a:tblGrid>
                <a:gridCol w="2088232"/>
                <a:gridCol w="2203351"/>
              </a:tblGrid>
              <a:tr h="351413">
                <a:tc gridSpan="2">
                  <a:txBody>
                    <a:bodyPr/>
                    <a:lstStyle/>
                    <a:p>
                      <a:pPr algn="ctr">
                        <a:lnSpc>
                          <a:spcPct val="150000"/>
                        </a:lnSpc>
                      </a:pPr>
                      <a:r>
                        <a:rPr lang="en-ZA" sz="1100" dirty="0" smtClean="0">
                          <a:solidFill>
                            <a:schemeClr val="tx1">
                              <a:lumMod val="95000"/>
                              <a:lumOff val="5000"/>
                            </a:schemeClr>
                          </a:solidFill>
                          <a:latin typeface="Arial"/>
                        </a:rPr>
                        <a:t>Scheme Benefits</a:t>
                      </a:r>
                      <a:endParaRPr lang="en-ZA" sz="1100" dirty="0">
                        <a:solidFill>
                          <a:schemeClr val="tx1">
                            <a:lumMod val="95000"/>
                            <a:lumOff val="5000"/>
                          </a:schemeClr>
                        </a:solidFill>
                        <a:latin typeface="Arial"/>
                      </a:endParaRPr>
                    </a:p>
                  </a:txBody>
                  <a:tcPr marL="91434" marR="91434" marT="45734" marB="45734">
                    <a:solidFill>
                      <a:srgbClr val="C6E419"/>
                    </a:solidFill>
                  </a:tcPr>
                </a:tc>
                <a:tc hMerge="1">
                  <a:txBody>
                    <a:bodyPr/>
                    <a:lstStyle/>
                    <a:p>
                      <a:pPr algn="ctr"/>
                      <a:endParaRPr lang="en-ZA" sz="1400" dirty="0">
                        <a:solidFill>
                          <a:schemeClr val="bg1"/>
                        </a:solidFill>
                      </a:endParaRPr>
                    </a:p>
                  </a:txBody>
                  <a:tcPr>
                    <a:solidFill>
                      <a:srgbClr val="152C43"/>
                    </a:solidFill>
                  </a:tcPr>
                </a:tc>
              </a:tr>
              <a:tr h="405482">
                <a:tc>
                  <a:txBody>
                    <a:bodyPr/>
                    <a:lstStyle/>
                    <a:p>
                      <a:pPr>
                        <a:lnSpc>
                          <a:spcPct val="150000"/>
                        </a:lnSpc>
                      </a:pPr>
                      <a:r>
                        <a:rPr lang="en-ZA" sz="1100" b="1" baseline="0" dirty="0" smtClean="0">
                          <a:solidFill>
                            <a:schemeClr val="tx1"/>
                          </a:solidFill>
                          <a:latin typeface="Arial"/>
                        </a:rPr>
                        <a:t>Dentistry</a:t>
                      </a:r>
                      <a:endParaRPr lang="en-ZA" sz="1100" b="1" baseline="0" dirty="0">
                        <a:solidFill>
                          <a:schemeClr val="tx1"/>
                        </a:solidFill>
                        <a:latin typeface="Arial"/>
                      </a:endParaRPr>
                    </a:p>
                  </a:txBody>
                  <a:tcPr marL="91434" marR="91434" marT="45734" marB="45734"/>
                </a:tc>
                <a:tc>
                  <a:txBody>
                    <a:bodyPr/>
                    <a:lstStyle/>
                    <a:p>
                      <a:pPr marL="0" indent="0">
                        <a:buFont typeface="Arial" pitchFamily="34" charset="0"/>
                        <a:buNone/>
                      </a:pPr>
                      <a:r>
                        <a:rPr lang="en-ZA" sz="1100" baseline="0" dirty="0" smtClean="0">
                          <a:solidFill>
                            <a:schemeClr val="tx1"/>
                          </a:solidFill>
                          <a:latin typeface="Arial"/>
                        </a:rPr>
                        <a:t>Preventative Dentistry – according to Bestmed protocol</a:t>
                      </a:r>
                    </a:p>
                  </a:txBody>
                  <a:tcPr marL="91434" marR="91434" marT="45734" marB="45734"/>
                </a:tc>
              </a:tr>
              <a:tr h="452310">
                <a:tc>
                  <a:txBody>
                    <a:bodyPr/>
                    <a:lstStyle/>
                    <a:p>
                      <a:pPr>
                        <a:lnSpc>
                          <a:spcPct val="150000"/>
                        </a:lnSpc>
                      </a:pPr>
                      <a:r>
                        <a:rPr lang="en-ZA" sz="1100" b="1" dirty="0" smtClean="0">
                          <a:solidFill>
                            <a:schemeClr val="tx1">
                              <a:lumMod val="95000"/>
                              <a:lumOff val="5000"/>
                            </a:schemeClr>
                          </a:solidFill>
                          <a:latin typeface="Arial"/>
                        </a:rPr>
                        <a:t>Maternity</a:t>
                      </a:r>
                      <a:endParaRPr lang="en-ZA" sz="1100" b="1" dirty="0">
                        <a:solidFill>
                          <a:schemeClr val="tx1">
                            <a:lumMod val="95000"/>
                            <a:lumOff val="5000"/>
                          </a:schemeClr>
                        </a:solidFill>
                        <a:latin typeface="Arial"/>
                      </a:endParaRPr>
                    </a:p>
                  </a:txBody>
                  <a:tcPr marL="91434" marR="91434" marT="45734" marB="45734"/>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100" dirty="0" smtClean="0">
                          <a:solidFill>
                            <a:schemeClr val="tx1">
                              <a:lumMod val="95000"/>
                              <a:lumOff val="5000"/>
                            </a:schemeClr>
                          </a:solidFill>
                          <a:latin typeface="Arial"/>
                        </a:rPr>
                        <a:t>Two sonars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100" dirty="0" smtClean="0">
                          <a:solidFill>
                            <a:schemeClr val="tx1">
                              <a:lumMod val="95000"/>
                              <a:lumOff val="5000"/>
                            </a:schemeClr>
                          </a:solidFill>
                          <a:latin typeface="Arial"/>
                        </a:rPr>
                        <a:t>Up</a:t>
                      </a:r>
                      <a:r>
                        <a:rPr lang="en-ZA" sz="1100" baseline="0" dirty="0" smtClean="0">
                          <a:solidFill>
                            <a:schemeClr val="tx1">
                              <a:lumMod val="95000"/>
                              <a:lumOff val="5000"/>
                            </a:schemeClr>
                          </a:solidFill>
                          <a:latin typeface="Arial"/>
                        </a:rPr>
                        <a:t> to 12 antenatal consultations</a:t>
                      </a:r>
                      <a:endParaRPr lang="en-ZA" sz="1100" dirty="0" smtClean="0">
                        <a:solidFill>
                          <a:schemeClr val="tx1">
                            <a:lumMod val="95000"/>
                            <a:lumOff val="5000"/>
                          </a:schemeClr>
                        </a:solidFill>
                        <a:latin typeface="Arial"/>
                      </a:endParaRPr>
                    </a:p>
                  </a:txBody>
                  <a:tcPr marL="91434" marR="91434" marT="45734" marB="45734"/>
                </a:tc>
              </a:tr>
              <a:tr h="571146">
                <a:tc>
                  <a:txBody>
                    <a:bodyPr/>
                    <a:lstStyle/>
                    <a:p>
                      <a:r>
                        <a:rPr lang="en-ZA" sz="1100" b="1" dirty="0" smtClean="0">
                          <a:latin typeface="Arial"/>
                        </a:rPr>
                        <a:t>Specialised</a:t>
                      </a:r>
                      <a:r>
                        <a:rPr lang="en-ZA" sz="1100" b="1" baseline="0" dirty="0" smtClean="0">
                          <a:latin typeface="Arial"/>
                        </a:rPr>
                        <a:t> Radiology</a:t>
                      </a:r>
                      <a:endParaRPr lang="en-ZA" sz="1100" b="1" dirty="0">
                        <a:latin typeface="Arial"/>
                      </a:endParaRPr>
                    </a:p>
                  </a:txBody>
                  <a:tcPr marL="91434" marR="91434" marT="45734" marB="45734"/>
                </a:tc>
                <a:tc>
                  <a:txBody>
                    <a:bodyPr/>
                    <a:lstStyle/>
                    <a:p>
                      <a:pPr marL="0" marR="0" indent="0" algn="l" defTabSz="914400" rtl="0" eaLnBrk="1" fontAlgn="auto" latinLnBrk="0" hangingPunct="1">
                        <a:lnSpc>
                          <a:spcPct val="150000"/>
                        </a:lnSpc>
                        <a:spcBef>
                          <a:spcPts val="600"/>
                        </a:spcBef>
                        <a:spcAft>
                          <a:spcPts val="0"/>
                        </a:spcAft>
                        <a:buClrTx/>
                        <a:buSzTx/>
                        <a:buFontTx/>
                        <a:buNone/>
                        <a:tabLst/>
                        <a:defRPr/>
                      </a:pPr>
                      <a:r>
                        <a:rPr lang="en-ZA" sz="1100" dirty="0" smtClean="0">
                          <a:latin typeface="Arial"/>
                        </a:rPr>
                        <a:t>100% of Bestmed tariff, limited</a:t>
                      </a:r>
                      <a:r>
                        <a:rPr lang="en-ZA" sz="1100" baseline="0" dirty="0" smtClean="0">
                          <a:latin typeface="Arial"/>
                        </a:rPr>
                        <a:t> to R7 400 per family</a:t>
                      </a:r>
                      <a:endParaRPr lang="en-ZA" sz="1100" dirty="0" smtClean="0">
                        <a:latin typeface="Arial"/>
                      </a:endParaRPr>
                    </a:p>
                  </a:txBody>
                  <a:tcPr marL="91434" marR="91434" marT="45734" marB="45734"/>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876328650"/>
              </p:ext>
            </p:extLst>
          </p:nvPr>
        </p:nvGraphicFramePr>
        <p:xfrm>
          <a:off x="4499992" y="2086071"/>
          <a:ext cx="4303506" cy="2751067"/>
        </p:xfrm>
        <a:graphic>
          <a:graphicData uri="http://schemas.openxmlformats.org/drawingml/2006/table">
            <a:tbl>
              <a:tblPr firstRow="1" bandRow="1">
                <a:tableStyleId>{F5AB1C69-6EDB-4FF4-983F-18BD219EF322}</a:tableStyleId>
              </a:tblPr>
              <a:tblGrid>
                <a:gridCol w="2078415"/>
                <a:gridCol w="2225091"/>
              </a:tblGrid>
              <a:tr h="265120">
                <a:tc gridSpan="2">
                  <a:txBody>
                    <a:bodyPr/>
                    <a:lstStyle/>
                    <a:p>
                      <a:pPr algn="ctr"/>
                      <a:r>
                        <a:rPr lang="en-ZA" sz="1100" dirty="0" smtClean="0">
                          <a:solidFill>
                            <a:schemeClr val="tx1">
                              <a:lumMod val="95000"/>
                              <a:lumOff val="5000"/>
                            </a:schemeClr>
                          </a:solidFill>
                          <a:latin typeface="Arial"/>
                        </a:rPr>
                        <a:t>Preventative Care   </a:t>
                      </a:r>
                      <a:endParaRPr lang="en-ZA" sz="1100" dirty="0">
                        <a:solidFill>
                          <a:schemeClr val="tx1">
                            <a:lumMod val="95000"/>
                            <a:lumOff val="5000"/>
                          </a:schemeClr>
                        </a:solidFill>
                        <a:latin typeface="Arial"/>
                      </a:endParaRPr>
                    </a:p>
                  </a:txBody>
                  <a:tcPr marL="91445" marR="91445">
                    <a:solidFill>
                      <a:srgbClr val="C6E419"/>
                    </a:solidFill>
                  </a:tcPr>
                </a:tc>
                <a:tc hMerge="1">
                  <a:txBody>
                    <a:bodyPr/>
                    <a:lstStyle/>
                    <a:p>
                      <a:pPr algn="ctr"/>
                      <a:endParaRPr lang="en-ZA" sz="1400" dirty="0">
                        <a:solidFill>
                          <a:schemeClr val="bg1"/>
                        </a:solidFill>
                      </a:endParaRPr>
                    </a:p>
                  </a:txBody>
                  <a:tcPr>
                    <a:solidFill>
                      <a:srgbClr val="152C43"/>
                    </a:solidFill>
                  </a:tcPr>
                </a:tc>
              </a:tr>
              <a:tr h="255450">
                <a:tc>
                  <a:txBody>
                    <a:bodyPr/>
                    <a:lstStyle/>
                    <a:p>
                      <a:pPr>
                        <a:lnSpc>
                          <a:spcPct val="100000"/>
                        </a:lnSpc>
                      </a:pPr>
                      <a:r>
                        <a:rPr lang="en-ZA" sz="1100" b="1" dirty="0" smtClean="0">
                          <a:latin typeface="Arial"/>
                        </a:rPr>
                        <a:t>Flu Vaccine</a:t>
                      </a:r>
                      <a:endParaRPr lang="en-ZA" sz="1100" b="1" dirty="0">
                        <a:solidFill>
                          <a:schemeClr val="tx1">
                            <a:lumMod val="95000"/>
                            <a:lumOff val="5000"/>
                          </a:schemeClr>
                        </a:solidFill>
                        <a:latin typeface="Arial"/>
                      </a:endParaRPr>
                    </a:p>
                  </a:txBody>
                  <a:tcPr marL="91445" marR="91445"/>
                </a:tc>
                <a:tc>
                  <a:txBody>
                    <a:bodyPr/>
                    <a:lstStyle/>
                    <a:p>
                      <a:pPr algn="ctr">
                        <a:lnSpc>
                          <a:spcPct val="100000"/>
                        </a:lnSpc>
                      </a:pPr>
                      <a:r>
                        <a:rPr lang="en-ZA" sz="1100" dirty="0" smtClean="0">
                          <a:latin typeface="Arial"/>
                        </a:rPr>
                        <a:t>1 per beneficiary</a:t>
                      </a:r>
                      <a:endParaRPr lang="en-ZA" sz="1100" dirty="0">
                        <a:solidFill>
                          <a:schemeClr val="tx1">
                            <a:lumMod val="95000"/>
                            <a:lumOff val="5000"/>
                          </a:schemeClr>
                        </a:solidFill>
                        <a:latin typeface="Arial"/>
                      </a:endParaRPr>
                    </a:p>
                  </a:txBody>
                  <a:tcPr marL="91445" marR="91445"/>
                </a:tc>
              </a:tr>
              <a:tr h="255450">
                <a:tc>
                  <a:txBody>
                    <a:bodyPr/>
                    <a:lstStyle/>
                    <a:p>
                      <a:pPr>
                        <a:lnSpc>
                          <a:spcPct val="100000"/>
                        </a:lnSpc>
                      </a:pPr>
                      <a:r>
                        <a:rPr lang="en-ZA" sz="1100" b="1" dirty="0" smtClean="0">
                          <a:latin typeface="Arial"/>
                        </a:rPr>
                        <a:t>Pneumonia Programme</a:t>
                      </a:r>
                      <a:endParaRPr lang="en-ZA" sz="1100" b="1" dirty="0">
                        <a:solidFill>
                          <a:schemeClr val="tx1">
                            <a:lumMod val="95000"/>
                            <a:lumOff val="5000"/>
                          </a:schemeClr>
                        </a:solidFill>
                        <a:latin typeface="Arial"/>
                      </a:endParaRPr>
                    </a:p>
                  </a:txBody>
                  <a:tcPr marL="91445" marR="91445"/>
                </a:tc>
                <a:tc>
                  <a:txBody>
                    <a:bodyPr/>
                    <a:lstStyle/>
                    <a:p>
                      <a:pPr algn="ctr">
                        <a:lnSpc>
                          <a:spcPct val="100000"/>
                        </a:lnSpc>
                      </a:pPr>
                      <a:r>
                        <a:rPr lang="en-ZA" sz="1100" dirty="0" smtClean="0">
                          <a:latin typeface="Arial"/>
                        </a:rPr>
                        <a:t>Protocol applies</a:t>
                      </a:r>
                      <a:endParaRPr lang="en-ZA" sz="1100" dirty="0">
                        <a:solidFill>
                          <a:schemeClr val="tx1">
                            <a:lumMod val="95000"/>
                            <a:lumOff val="5000"/>
                          </a:schemeClr>
                        </a:solidFill>
                        <a:latin typeface="Arial"/>
                      </a:endParaRPr>
                    </a:p>
                  </a:txBody>
                  <a:tcPr marL="91445" marR="91445"/>
                </a:tc>
              </a:tr>
              <a:tr h="255450">
                <a:tc>
                  <a:txBody>
                    <a:bodyPr/>
                    <a:lstStyle/>
                    <a:p>
                      <a:pPr>
                        <a:lnSpc>
                          <a:spcPct val="100000"/>
                        </a:lnSpc>
                      </a:pPr>
                      <a:r>
                        <a:rPr lang="en-ZA" sz="1100" b="1" dirty="0" smtClean="0">
                          <a:latin typeface="Arial"/>
                        </a:rPr>
                        <a:t>Paediatric Immunisations</a:t>
                      </a:r>
                      <a:endParaRPr lang="en-ZA" sz="1100" b="1" dirty="0">
                        <a:solidFill>
                          <a:schemeClr val="tx1">
                            <a:lumMod val="95000"/>
                            <a:lumOff val="5000"/>
                          </a:schemeClr>
                        </a:solidFill>
                        <a:latin typeface="Arial"/>
                      </a:endParaRPr>
                    </a:p>
                  </a:txBody>
                  <a:tcPr marL="91445" marR="914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100" dirty="0" smtClean="0">
                          <a:latin typeface="Arial"/>
                        </a:rPr>
                        <a:t>Protocol applies</a:t>
                      </a:r>
                      <a:endParaRPr lang="en-ZA" sz="1100" dirty="0" smtClean="0">
                        <a:solidFill>
                          <a:schemeClr val="tx1">
                            <a:lumMod val="95000"/>
                            <a:lumOff val="5000"/>
                          </a:schemeClr>
                        </a:solidFill>
                        <a:latin typeface="Arial"/>
                      </a:endParaRPr>
                    </a:p>
                  </a:txBody>
                  <a:tcPr marL="91445" marR="91445"/>
                </a:tc>
              </a:tr>
              <a:tr h="420740">
                <a:tc>
                  <a:txBody>
                    <a:bodyPr/>
                    <a:lstStyle/>
                    <a:p>
                      <a:pPr>
                        <a:lnSpc>
                          <a:spcPct val="100000"/>
                        </a:lnSpc>
                      </a:pPr>
                      <a:r>
                        <a:rPr lang="en-ZA" sz="1100" b="1" dirty="0" smtClean="0">
                          <a:latin typeface="Arial"/>
                        </a:rPr>
                        <a:t>Back Rehabilitation Programme (DBC)</a:t>
                      </a:r>
                      <a:endParaRPr lang="en-ZA" sz="1100" b="1" dirty="0">
                        <a:latin typeface="Arial"/>
                      </a:endParaRPr>
                    </a:p>
                  </a:txBody>
                  <a:tcPr marL="91445" marR="91445"/>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100" dirty="0" smtClean="0">
                          <a:latin typeface="Arial"/>
                        </a:rPr>
                        <a:t>Protocol applies</a:t>
                      </a:r>
                    </a:p>
                  </a:txBody>
                  <a:tcPr marL="91445" marR="91445"/>
                </a:tc>
              </a:tr>
              <a:tr h="337107">
                <a:tc>
                  <a:txBody>
                    <a:bodyPr/>
                    <a:lstStyle/>
                    <a:p>
                      <a:pPr>
                        <a:lnSpc>
                          <a:spcPct val="100000"/>
                        </a:lnSpc>
                      </a:pPr>
                      <a:r>
                        <a:rPr lang="en-ZA" sz="1100" b="1" dirty="0" smtClean="0">
                          <a:latin typeface="Arial"/>
                        </a:rPr>
                        <a:t>Contraceptives</a:t>
                      </a:r>
                      <a:endParaRPr lang="en-ZA" sz="1100" b="1" dirty="0">
                        <a:latin typeface="Arial"/>
                      </a:endParaRPr>
                    </a:p>
                  </a:txBody>
                  <a:tcPr marL="91445" marR="91445"/>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100" dirty="0" smtClean="0">
                          <a:latin typeface="Arial"/>
                        </a:rPr>
                        <a:t>Up to R1 400 PF</a:t>
                      </a:r>
                    </a:p>
                  </a:txBody>
                  <a:tcPr marL="91445" marR="91445"/>
                </a:tc>
              </a:tr>
              <a:tr h="255450">
                <a:tc>
                  <a:txBody>
                    <a:bodyPr/>
                    <a:lstStyle/>
                    <a:p>
                      <a:pPr>
                        <a:lnSpc>
                          <a:spcPct val="100000"/>
                        </a:lnSpc>
                      </a:pPr>
                      <a:r>
                        <a:rPr lang="en-ZA" sz="1100" b="1" dirty="0" smtClean="0">
                          <a:latin typeface="Arial"/>
                        </a:rPr>
                        <a:t>Preventative Dentistry</a:t>
                      </a:r>
                      <a:endParaRPr lang="en-ZA" sz="1100" b="1" dirty="0">
                        <a:solidFill>
                          <a:schemeClr val="tx1">
                            <a:lumMod val="95000"/>
                            <a:lumOff val="5000"/>
                          </a:schemeClr>
                        </a:solidFill>
                        <a:latin typeface="Arial"/>
                      </a:endParaRPr>
                    </a:p>
                  </a:txBody>
                  <a:tcPr marL="91445" marR="914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100" dirty="0" smtClean="0">
                          <a:latin typeface="Arial"/>
                        </a:rPr>
                        <a:t>Protocol applies</a:t>
                      </a:r>
                      <a:endParaRPr lang="en-ZA" sz="1100" dirty="0" smtClean="0">
                        <a:solidFill>
                          <a:schemeClr val="tx1">
                            <a:lumMod val="95000"/>
                            <a:lumOff val="5000"/>
                          </a:schemeClr>
                        </a:solidFill>
                        <a:latin typeface="Arial"/>
                      </a:endParaRPr>
                    </a:p>
                  </a:txBody>
                  <a:tcPr marL="91445" marR="91445"/>
                </a:tc>
              </a:tr>
              <a:tr h="255450">
                <a:tc>
                  <a:txBody>
                    <a:bodyPr/>
                    <a:lstStyle/>
                    <a:p>
                      <a:pPr>
                        <a:lnSpc>
                          <a:spcPct val="100000"/>
                        </a:lnSpc>
                      </a:pPr>
                      <a:r>
                        <a:rPr lang="en-ZA" sz="1100" b="1" dirty="0" smtClean="0">
                          <a:solidFill>
                            <a:schemeClr val="tx1">
                              <a:lumMod val="95000"/>
                              <a:lumOff val="5000"/>
                            </a:schemeClr>
                          </a:solidFill>
                          <a:latin typeface="Arial"/>
                        </a:rPr>
                        <a:t>PAP smear</a:t>
                      </a:r>
                      <a:endParaRPr lang="en-ZA" sz="1100" b="1" dirty="0">
                        <a:solidFill>
                          <a:schemeClr val="tx1">
                            <a:lumMod val="95000"/>
                            <a:lumOff val="5000"/>
                          </a:schemeClr>
                        </a:solidFill>
                        <a:latin typeface="Arial"/>
                      </a:endParaRPr>
                    </a:p>
                  </a:txBody>
                  <a:tcPr marL="91445" marR="914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100" dirty="0" smtClean="0">
                          <a:solidFill>
                            <a:schemeClr val="tx1">
                              <a:lumMod val="95000"/>
                              <a:lumOff val="5000"/>
                            </a:schemeClr>
                          </a:solidFill>
                          <a:latin typeface="Arial"/>
                        </a:rPr>
                        <a:t>Protocol applies</a:t>
                      </a:r>
                    </a:p>
                  </a:txBody>
                  <a:tcPr marL="91445" marR="91445"/>
                </a:tc>
              </a:tr>
              <a:tr h="420740">
                <a:tc>
                  <a:txBody>
                    <a:bodyPr/>
                    <a:lstStyle/>
                    <a:p>
                      <a:pPr>
                        <a:lnSpc>
                          <a:spcPct val="100000"/>
                        </a:lnSpc>
                      </a:pPr>
                      <a:r>
                        <a:rPr lang="en-ZA" sz="1100" b="1" dirty="0" smtClean="0">
                          <a:solidFill>
                            <a:schemeClr val="tx1">
                              <a:lumMod val="95000"/>
                              <a:lumOff val="5000"/>
                            </a:schemeClr>
                          </a:solidFill>
                          <a:latin typeface="Arial"/>
                        </a:rPr>
                        <a:t>Biometric Screenings</a:t>
                      </a:r>
                      <a:endParaRPr lang="en-ZA" sz="1100" b="1" dirty="0">
                        <a:solidFill>
                          <a:schemeClr val="tx1">
                            <a:lumMod val="95000"/>
                            <a:lumOff val="5000"/>
                          </a:schemeClr>
                        </a:solidFill>
                        <a:latin typeface="Arial"/>
                      </a:endParaRPr>
                    </a:p>
                  </a:txBody>
                  <a:tcPr marL="91445" marR="914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100" dirty="0" smtClean="0">
                          <a:solidFill>
                            <a:schemeClr val="tx1">
                              <a:lumMod val="95000"/>
                              <a:lumOff val="5000"/>
                            </a:schemeClr>
                          </a:solidFill>
                          <a:latin typeface="Arial"/>
                        </a:rPr>
                        <a:t>From selected Clicks, Dis-Chem</a:t>
                      </a:r>
                      <a:r>
                        <a:rPr lang="en-ZA" sz="1100" baseline="0" dirty="0" smtClean="0">
                          <a:solidFill>
                            <a:schemeClr val="tx1">
                              <a:lumMod val="95000"/>
                              <a:lumOff val="5000"/>
                            </a:schemeClr>
                          </a:solidFill>
                          <a:latin typeface="Arial"/>
                        </a:rPr>
                        <a:t> and Script Savers</a:t>
                      </a:r>
                      <a:r>
                        <a:rPr lang="en-ZA" sz="1100" dirty="0" smtClean="0">
                          <a:solidFill>
                            <a:schemeClr val="tx1">
                              <a:lumMod val="95000"/>
                              <a:lumOff val="5000"/>
                            </a:schemeClr>
                          </a:solidFill>
                          <a:latin typeface="Arial"/>
                        </a:rPr>
                        <a:t> Pharmacies</a:t>
                      </a:r>
                    </a:p>
                  </a:txBody>
                  <a:tcPr marL="91445" marR="91445"/>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828534765"/>
              </p:ext>
            </p:extLst>
          </p:nvPr>
        </p:nvGraphicFramePr>
        <p:xfrm>
          <a:off x="4499992" y="4941167"/>
          <a:ext cx="4320481" cy="1090089"/>
        </p:xfrm>
        <a:graphic>
          <a:graphicData uri="http://schemas.openxmlformats.org/drawingml/2006/table">
            <a:tbl>
              <a:tblPr firstRow="1" bandRow="1">
                <a:tableStyleId>{F5AB1C69-6EDB-4FF4-983F-18BD219EF322}</a:tableStyleId>
              </a:tblPr>
              <a:tblGrid>
                <a:gridCol w="2088232"/>
                <a:gridCol w="2232249"/>
              </a:tblGrid>
              <a:tr h="289412">
                <a:tc gridSpan="2">
                  <a:txBody>
                    <a:bodyPr/>
                    <a:lstStyle/>
                    <a:p>
                      <a:pPr algn="ctr"/>
                      <a:r>
                        <a:rPr lang="en-ZA" sz="1050" dirty="0" smtClean="0">
                          <a:solidFill>
                            <a:schemeClr val="tx1">
                              <a:lumMod val="95000"/>
                              <a:lumOff val="5000"/>
                            </a:schemeClr>
                          </a:solidFill>
                          <a:latin typeface=""/>
                        </a:rPr>
                        <a:t>Contributions</a:t>
                      </a:r>
                      <a:endParaRPr lang="en-ZA" sz="1050" dirty="0">
                        <a:solidFill>
                          <a:schemeClr val="tx1">
                            <a:lumMod val="95000"/>
                            <a:lumOff val="5000"/>
                          </a:schemeClr>
                        </a:solidFill>
                        <a:latin typeface=""/>
                      </a:endParaRPr>
                    </a:p>
                  </a:txBody>
                  <a:tcPr marL="91445" marR="91445" marT="45665" marB="45665">
                    <a:solidFill>
                      <a:srgbClr val="C6E419"/>
                    </a:solidFill>
                  </a:tcPr>
                </a:tc>
                <a:tc hMerge="1">
                  <a:txBody>
                    <a:bodyPr/>
                    <a:lstStyle/>
                    <a:p>
                      <a:pPr algn="ctr"/>
                      <a:endParaRPr lang="en-ZA" sz="1400" dirty="0">
                        <a:solidFill>
                          <a:schemeClr val="bg1"/>
                        </a:solidFill>
                      </a:endParaRPr>
                    </a:p>
                  </a:txBody>
                  <a:tcPr>
                    <a:solidFill>
                      <a:srgbClr val="152C43"/>
                    </a:solidFill>
                  </a:tcPr>
                </a:tc>
              </a:tr>
              <a:tr h="260969">
                <a:tc>
                  <a:txBody>
                    <a:bodyPr/>
                    <a:lstStyle/>
                    <a:p>
                      <a:r>
                        <a:rPr lang="en-ZA" sz="1000" b="1" dirty="0" smtClean="0">
                          <a:latin typeface=""/>
                        </a:rPr>
                        <a:t>Principal</a:t>
                      </a:r>
                      <a:r>
                        <a:rPr lang="en-ZA" sz="1000" b="1" baseline="0" dirty="0" smtClean="0">
                          <a:latin typeface=""/>
                        </a:rPr>
                        <a:t> Member</a:t>
                      </a:r>
                      <a:endParaRPr lang="en-ZA" sz="1000" b="1" dirty="0" smtClean="0">
                        <a:solidFill>
                          <a:schemeClr val="tx1">
                            <a:lumMod val="95000"/>
                            <a:lumOff val="5000"/>
                          </a:schemeClr>
                        </a:solidFill>
                        <a:latin typeface=""/>
                      </a:endParaRPr>
                    </a:p>
                  </a:txBody>
                  <a:tcPr marL="91445" marR="91445" marT="45665" marB="45665"/>
                </a:tc>
                <a:tc>
                  <a:txBody>
                    <a:bodyPr/>
                    <a:lstStyle/>
                    <a:p>
                      <a:pPr algn="ctr"/>
                      <a:r>
                        <a:rPr lang="en-ZA" sz="1000" dirty="0" smtClean="0">
                          <a:latin typeface=""/>
                        </a:rPr>
                        <a:t>R1</a:t>
                      </a:r>
                      <a:r>
                        <a:rPr lang="en-ZA" sz="1000" baseline="0" dirty="0" smtClean="0">
                          <a:latin typeface=""/>
                        </a:rPr>
                        <a:t> 793</a:t>
                      </a:r>
                      <a:endParaRPr lang="en-ZA" sz="1000" dirty="0">
                        <a:solidFill>
                          <a:schemeClr val="tx1">
                            <a:lumMod val="95000"/>
                            <a:lumOff val="5000"/>
                          </a:schemeClr>
                        </a:solidFill>
                        <a:latin typeface=""/>
                      </a:endParaRPr>
                    </a:p>
                  </a:txBody>
                  <a:tcPr marL="91445" marR="91445" marT="45665" marB="45665"/>
                </a:tc>
              </a:tr>
              <a:tr h="278739">
                <a:tc>
                  <a:txBody>
                    <a:bodyPr/>
                    <a:lstStyle/>
                    <a:p>
                      <a:r>
                        <a:rPr lang="en-ZA" sz="1000" b="1" dirty="0" smtClean="0">
                          <a:latin typeface=""/>
                        </a:rPr>
                        <a:t>Adult</a:t>
                      </a:r>
                      <a:r>
                        <a:rPr lang="en-ZA" sz="1000" b="1" baseline="0" dirty="0" smtClean="0">
                          <a:latin typeface=""/>
                        </a:rPr>
                        <a:t> Dependant</a:t>
                      </a:r>
                      <a:endParaRPr lang="en-ZA" sz="1000" b="1" dirty="0">
                        <a:solidFill>
                          <a:schemeClr val="tx1">
                            <a:lumMod val="95000"/>
                            <a:lumOff val="5000"/>
                          </a:schemeClr>
                        </a:solidFill>
                        <a:latin typeface=""/>
                      </a:endParaRPr>
                    </a:p>
                  </a:txBody>
                  <a:tcPr marL="91445" marR="91445" marT="45665" marB="45665"/>
                </a:tc>
                <a:tc>
                  <a:txBody>
                    <a:bodyPr/>
                    <a:lstStyle/>
                    <a:p>
                      <a:pPr algn="ctr"/>
                      <a:r>
                        <a:rPr lang="en-ZA" sz="1000" dirty="0" smtClean="0">
                          <a:latin typeface=""/>
                        </a:rPr>
                        <a:t>R</a:t>
                      </a:r>
                      <a:r>
                        <a:rPr lang="en-ZA" sz="1000" baseline="0" dirty="0" smtClean="0">
                          <a:latin typeface=""/>
                        </a:rPr>
                        <a:t>1 273</a:t>
                      </a:r>
                      <a:endParaRPr lang="en-ZA" sz="1000" dirty="0">
                        <a:solidFill>
                          <a:schemeClr val="tx1">
                            <a:lumMod val="95000"/>
                            <a:lumOff val="5000"/>
                          </a:schemeClr>
                        </a:solidFill>
                        <a:latin typeface=""/>
                      </a:endParaRPr>
                    </a:p>
                  </a:txBody>
                  <a:tcPr marL="91445" marR="91445" marT="45665" marB="45665"/>
                </a:tc>
              </a:tr>
              <a:tr h="260969">
                <a:tc>
                  <a:txBody>
                    <a:bodyPr/>
                    <a:lstStyle/>
                    <a:p>
                      <a:r>
                        <a:rPr lang="en-ZA" sz="1000" b="1" dirty="0" smtClean="0">
                          <a:latin typeface=""/>
                        </a:rPr>
                        <a:t>Child</a:t>
                      </a:r>
                      <a:r>
                        <a:rPr lang="en-ZA" sz="1000" b="1" baseline="0" dirty="0" smtClean="0">
                          <a:latin typeface=""/>
                        </a:rPr>
                        <a:t> Dependant</a:t>
                      </a:r>
                      <a:endParaRPr lang="en-ZA" sz="1000" b="1" dirty="0">
                        <a:solidFill>
                          <a:schemeClr val="tx1">
                            <a:lumMod val="95000"/>
                            <a:lumOff val="5000"/>
                          </a:schemeClr>
                        </a:solidFill>
                        <a:latin typeface=""/>
                      </a:endParaRPr>
                    </a:p>
                  </a:txBody>
                  <a:tcPr marL="91445" marR="91445" marT="45665" marB="456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000" dirty="0" smtClean="0">
                          <a:latin typeface=""/>
                        </a:rPr>
                        <a:t>R692</a:t>
                      </a:r>
                      <a:endParaRPr lang="en-ZA" sz="1000" dirty="0" smtClean="0">
                        <a:solidFill>
                          <a:schemeClr val="tx1">
                            <a:lumMod val="95000"/>
                            <a:lumOff val="5000"/>
                          </a:schemeClr>
                        </a:solidFill>
                        <a:latin typeface=""/>
                      </a:endParaRPr>
                    </a:p>
                  </a:txBody>
                  <a:tcPr marL="91445" marR="91445" marT="45665" marB="45665"/>
                </a:tc>
              </a:tr>
            </a:tbl>
          </a:graphicData>
        </a:graphic>
      </p:graphicFrame>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17991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0999506"/>
              </p:ext>
            </p:extLst>
          </p:nvPr>
        </p:nvGraphicFramePr>
        <p:xfrm>
          <a:off x="719378" y="1128683"/>
          <a:ext cx="4128848" cy="1692146"/>
        </p:xfrm>
        <a:graphic>
          <a:graphicData uri="http://schemas.openxmlformats.org/drawingml/2006/table">
            <a:tbl>
              <a:tblPr/>
              <a:tblGrid>
                <a:gridCol w="4128848"/>
              </a:tblGrid>
              <a:tr h="846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a:ea typeface="ＭＳ Ｐゴシック" charset="0"/>
                          <a:cs typeface="Arial" charset="0"/>
                        </a:rPr>
                        <a:t>CDL chronic conditions (</a:t>
                      </a:r>
                      <a:r>
                        <a:rPr kumimoji="0" lang="en-US" sz="1400" b="1" i="0" u="none" strike="noStrike" cap="none" normalizeH="0" baseline="0" dirty="0" smtClean="0">
                          <a:ln>
                            <a:noFill/>
                          </a:ln>
                          <a:solidFill>
                            <a:schemeClr val="tx1"/>
                          </a:solidFill>
                          <a:effectLst/>
                          <a:latin typeface="Arial"/>
                          <a:ea typeface="ＭＳ Ｐゴシック" charset="0"/>
                          <a:cs typeface="Arial" charset="0"/>
                        </a:rPr>
                        <a:t>PMBs</a:t>
                      </a:r>
                      <a:r>
                        <a:rPr kumimoji="0" lang="en-US" sz="1400" b="1" i="0" u="none" strike="noStrike" cap="none" normalizeH="0" baseline="0" dirty="0">
                          <a:ln>
                            <a:noFill/>
                          </a:ln>
                          <a:solidFill>
                            <a:schemeClr val="tx1"/>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ea typeface="ＭＳ Ｐゴシック" charset="0"/>
                          <a:cs typeface="Arial" charset="0"/>
                        </a:rPr>
                        <a:t>  &gt;  100% of </a:t>
                      </a:r>
                      <a:r>
                        <a:rPr kumimoji="0" lang="en-US" sz="14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400" b="0" i="0" u="none" strike="noStrike" cap="none" normalizeH="0" baseline="0" dirty="0">
                          <a:ln>
                            <a:noFill/>
                          </a:ln>
                          <a:solidFill>
                            <a:schemeClr val="tx1"/>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ea typeface="ＭＳ Ｐゴシック" charset="0"/>
                          <a:cs typeface="Arial" charset="0"/>
                        </a:rPr>
                        <a:t>  &gt;  35% co-payment:  Non-formulary</a:t>
                      </a:r>
                    </a:p>
                  </a:txBody>
                  <a:tcPr marT="45714" marB="45714" horzOverflow="overflow">
                    <a:lnL>
                      <a:noFill/>
                    </a:lnL>
                    <a:lnR>
                      <a:noFill/>
                    </a:lnR>
                    <a:lnT>
                      <a:noFill/>
                    </a:lnT>
                    <a:lnB>
                      <a:noFill/>
                    </a:lnB>
                    <a:lnTlToBr>
                      <a:noFill/>
                    </a:lnTlToBr>
                    <a:lnBlToTr>
                      <a:noFill/>
                    </a:lnBlToTr>
                    <a:noFill/>
                  </a:tcPr>
                </a:tc>
              </a:tr>
              <a:tr h="846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ea typeface="ＭＳ Ｐゴシック" charset="0"/>
                          <a:cs typeface="Arial" charset="0"/>
                        </a:rPr>
                        <a:t>  &gt;  5 conditions covered at 85% of </a:t>
                      </a:r>
                      <a:r>
                        <a:rPr kumimoji="0" lang="en-US" sz="14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400" b="0" i="0" u="none" strike="noStrike" cap="none" normalizeH="0" baseline="0" dirty="0">
                          <a:ln>
                            <a:noFill/>
                          </a:ln>
                          <a:solidFill>
                            <a:schemeClr val="tx1"/>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ea typeface="ＭＳ Ｐゴシック" charset="0"/>
                          <a:cs typeface="Arial" charset="0"/>
                        </a:rPr>
                        <a:t>  &gt;  Limited to </a:t>
                      </a:r>
                      <a:r>
                        <a:rPr kumimoji="0" lang="en-US" sz="1400" b="1" i="0" u="none" strike="noStrike" cap="none" normalizeH="0" baseline="0" dirty="0" smtClean="0">
                          <a:ln>
                            <a:noFill/>
                          </a:ln>
                          <a:solidFill>
                            <a:schemeClr val="tx1"/>
                          </a:solidFill>
                          <a:effectLst/>
                          <a:latin typeface="Arial"/>
                          <a:ea typeface="ＭＳ Ｐゴシック" charset="0"/>
                          <a:cs typeface="Arial" charset="0"/>
                        </a:rPr>
                        <a:t>M = R2 400,  </a:t>
                      </a:r>
                      <a:r>
                        <a:rPr kumimoji="0" lang="en-US" sz="1400" b="1" i="0" u="none" strike="noStrike" cap="none" normalizeH="0" baseline="0" dirty="0">
                          <a:ln>
                            <a:noFill/>
                          </a:ln>
                          <a:solidFill>
                            <a:schemeClr val="tx1"/>
                          </a:solidFill>
                          <a:effectLst/>
                          <a:latin typeface="Arial"/>
                          <a:ea typeface="ＭＳ Ｐゴシック" charset="0"/>
                          <a:cs typeface="Arial" charset="0"/>
                        </a:rPr>
                        <a:t>M1</a:t>
                      </a:r>
                      <a:r>
                        <a:rPr kumimoji="0" lang="en-US" sz="1400" b="1" i="0" u="none" strike="noStrike" cap="none" normalizeH="0" baseline="0" dirty="0" smtClean="0">
                          <a:ln>
                            <a:noFill/>
                          </a:ln>
                          <a:solidFill>
                            <a:schemeClr val="tx1"/>
                          </a:solidFill>
                          <a:effectLst/>
                          <a:latin typeface="Arial"/>
                          <a:ea typeface="ＭＳ Ｐゴシック" charset="0"/>
                          <a:cs typeface="Arial" charset="0"/>
                        </a:rPr>
                        <a:t>+ = </a:t>
                      </a:r>
                      <a:r>
                        <a:rPr kumimoji="0" lang="en-US" sz="1400" b="1" i="0" u="none" strike="noStrike" cap="none" normalizeH="0" baseline="0" dirty="0">
                          <a:ln>
                            <a:noFill/>
                          </a:ln>
                          <a:solidFill>
                            <a:schemeClr val="tx1"/>
                          </a:solidFill>
                          <a:effectLst/>
                          <a:latin typeface="Arial"/>
                          <a:ea typeface="ＭＳ Ｐゴシック" charset="0"/>
                          <a:cs typeface="Arial" charset="0"/>
                        </a:rPr>
                        <a:t>R4 </a:t>
                      </a:r>
                      <a:r>
                        <a:rPr kumimoji="0" lang="en-US" sz="1400" b="1" i="0" u="none" strike="noStrike" cap="none" normalizeH="0" baseline="0" dirty="0" smtClean="0">
                          <a:ln>
                            <a:noFill/>
                          </a:ln>
                          <a:solidFill>
                            <a:schemeClr val="tx1"/>
                          </a:solidFill>
                          <a:effectLst/>
                          <a:latin typeface="Arial"/>
                          <a:ea typeface="ＭＳ Ｐゴシック" charset="0"/>
                          <a:cs typeface="Arial" charset="0"/>
                        </a:rPr>
                        <a:t>800</a:t>
                      </a:r>
                      <a:endParaRPr kumimoji="0" lang="en-US" sz="1400" b="1"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82431063"/>
              </p:ext>
            </p:extLst>
          </p:nvPr>
        </p:nvGraphicFramePr>
        <p:xfrm>
          <a:off x="827584" y="3140968"/>
          <a:ext cx="3492617" cy="1881272"/>
        </p:xfrm>
        <a:graphic>
          <a:graphicData uri="http://schemas.openxmlformats.org/drawingml/2006/table">
            <a:tbl>
              <a:tblPr firstRow="1" bandRow="1">
                <a:tableStyleId>{5C22544A-7EE6-4342-B048-85BDC9FD1C3A}</a:tableStyleId>
              </a:tblPr>
              <a:tblGrid>
                <a:gridCol w="447413"/>
                <a:gridCol w="3045204"/>
              </a:tblGrid>
              <a:tr h="0">
                <a:tc>
                  <a:txBody>
                    <a:bodyPr/>
                    <a:lstStyle/>
                    <a:p>
                      <a:endParaRPr lang="en-US" sz="1400" b="1" dirty="0">
                        <a:solidFill>
                          <a:schemeClr val="bg1"/>
                        </a:solidFill>
                      </a:endParaRPr>
                    </a:p>
                  </a:txBody>
                  <a:tcPr/>
                </a:tc>
                <a:tc>
                  <a:txBody>
                    <a:bodyPr/>
                    <a:lstStyle/>
                    <a:p>
                      <a:r>
                        <a:rPr lang="en-US" sz="1400" dirty="0" smtClean="0">
                          <a:latin typeface="Arial" panose="020B0604020202020204" pitchFamily="34" charset="0"/>
                          <a:cs typeface="Arial" panose="020B0604020202020204" pitchFamily="34" charset="0"/>
                        </a:rPr>
                        <a:t>Non</a:t>
                      </a:r>
                      <a:r>
                        <a:rPr lang="en-US" sz="1400" baseline="0" dirty="0" smtClean="0">
                          <a:latin typeface="Arial" panose="020B0604020202020204" pitchFamily="34" charset="0"/>
                          <a:cs typeface="Arial" panose="020B0604020202020204" pitchFamily="34" charset="0"/>
                        </a:rPr>
                        <a:t>-CDL Conditions</a:t>
                      </a:r>
                      <a:endParaRPr lang="en-US" sz="1400" b="1" dirty="0">
                        <a:solidFill>
                          <a:schemeClr val="bg1"/>
                        </a:solidFill>
                        <a:latin typeface="Arial" panose="020B0604020202020204" pitchFamily="34" charset="0"/>
                        <a:cs typeface="Arial" panose="020B0604020202020204"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1</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ADD / ADHD</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2</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Acne- severe</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3</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Eczema</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4</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Allergic Rhinitis</a:t>
                      </a:r>
                      <a:endParaRPr lang="en-US" sz="1400" b="0" dirty="0">
                        <a:solidFill>
                          <a:schemeClr val="bg1"/>
                        </a:solidFill>
                        <a:latin typeface="Arial" pitchFamily="34" charset="0"/>
                        <a:cs typeface="Arial" pitchFamily="34" charset="0"/>
                      </a:endParaRPr>
                    </a:p>
                  </a:txBody>
                  <a:tcPr/>
                </a:tc>
              </a:tr>
              <a:tr h="357272">
                <a:tc>
                  <a:txBody>
                    <a:bodyPr/>
                    <a:lstStyle/>
                    <a:p>
                      <a:r>
                        <a:rPr lang="en-US" sz="1400" b="0" dirty="0" smtClean="0">
                          <a:latin typeface="Arial" panose="020B0604020202020204" pitchFamily="34" charset="0"/>
                          <a:cs typeface="Arial" panose="020B0604020202020204" pitchFamily="34" charset="0"/>
                        </a:rPr>
                        <a:t>5</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Migraine Prophylaxis</a:t>
                      </a:r>
                      <a:endParaRPr lang="en-US" sz="1400" b="0" dirty="0">
                        <a:solidFill>
                          <a:schemeClr val="bg1"/>
                        </a:solidFill>
                        <a:latin typeface="Arial" pitchFamily="34" charset="0"/>
                        <a:cs typeface="Arial" pitchFamily="34" charset="0"/>
                      </a:endParaRPr>
                    </a:p>
                  </a:txBody>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59014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931155"/>
            <a:ext cx="7931926" cy="30739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800" dirty="0">
                <a:solidFill>
                  <a:schemeClr val="tx1"/>
                </a:solidFill>
              </a:rPr>
              <a:t>Introduce and implement a competitive negotiated fee for Midwife Assisted Births</a:t>
            </a:r>
            <a:r>
              <a:rPr lang="en-ZA" sz="1800" dirty="0" smtClean="0">
                <a:solidFill>
                  <a:schemeClr val="tx1"/>
                </a:solidFill>
              </a:rPr>
              <a:t>.</a:t>
            </a:r>
          </a:p>
          <a:p>
            <a:pPr marL="457200" indent="-457200">
              <a:spcBef>
                <a:spcPts val="0"/>
              </a:spcBef>
            </a:pPr>
            <a:endParaRPr lang="en-ZA" sz="1800" dirty="0">
              <a:solidFill>
                <a:schemeClr val="tx1"/>
              </a:solidFill>
            </a:endParaRPr>
          </a:p>
          <a:p>
            <a:pPr marL="457200" indent="-457200">
              <a:spcBef>
                <a:spcPts val="0"/>
              </a:spcBef>
            </a:pPr>
            <a:r>
              <a:rPr lang="en-ZA" sz="1800" b="1" dirty="0" smtClean="0">
                <a:solidFill>
                  <a:srgbClr val="FF0000"/>
                </a:solidFill>
              </a:rPr>
              <a:t>Add an Appliance benefit – subject to overall day-to-day limit.</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Reduce non-formulary medicine co-payment from 35% to 30%.</a:t>
            </a:r>
          </a:p>
          <a:p>
            <a:pPr marL="457200" indent="-457200">
              <a:spcBef>
                <a:spcPts val="0"/>
              </a:spcBef>
            </a:pPr>
            <a:endParaRPr lang="en-ZA" sz="1800" dirty="0" smtClean="0">
              <a:solidFill>
                <a:schemeClr val="tx1"/>
              </a:solidFill>
            </a:endParaRPr>
          </a:p>
          <a:p>
            <a:pPr marL="457200" indent="-457200">
              <a:spcBef>
                <a:spcPts val="0"/>
              </a:spcBef>
            </a:pPr>
            <a:r>
              <a:rPr lang="en-ZA" sz="1800" b="1" dirty="0" smtClean="0">
                <a:solidFill>
                  <a:srgbClr val="FF0000"/>
                </a:solidFill>
              </a:rPr>
              <a:t>Remove the Joint Replacement exclusion and covered within Scheme limits.</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Addition of the HPV vaccine (for prevention of cervical cancers) as a Preventative care benefit. Subject to protocol.</a:t>
            </a:r>
          </a:p>
          <a:p>
            <a:pPr>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Increased maxima with the proportionate contribution increases.</a:t>
            </a: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69731"/>
            <a:ext cx="1048606" cy="322437"/>
          </a:xfrm>
          <a:prstGeom prst="rect">
            <a:avLst/>
          </a:prstGeom>
        </p:spPr>
      </p:pic>
    </p:spTree>
    <p:extLst>
      <p:ext uri="{BB962C8B-B14F-4D97-AF65-F5344CB8AC3E}">
        <p14:creationId xmlns:p14="http://schemas.microsoft.com/office/powerpoint/2010/main" val="4069043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93601735"/>
              </p:ext>
            </p:extLst>
          </p:nvPr>
        </p:nvGraphicFramePr>
        <p:xfrm>
          <a:off x="961828" y="4670731"/>
          <a:ext cx="4042220" cy="1584996"/>
        </p:xfrm>
        <a:graphic>
          <a:graphicData uri="http://schemas.openxmlformats.org/drawingml/2006/table">
            <a:tbl>
              <a:tblPr/>
              <a:tblGrid>
                <a:gridCol w="4042220"/>
              </a:tblGrid>
              <a:tr h="52630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152437"/>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52437"/>
                          </a:solidFill>
                          <a:effectLst/>
                          <a:latin typeface="Arial"/>
                          <a:ea typeface="ＭＳ Ｐゴシック" charset="0"/>
                          <a:cs typeface="Arial" charset="0"/>
                        </a:rPr>
                        <a:t>100</a:t>
                      </a:r>
                      <a:r>
                        <a:rPr kumimoji="0" lang="en-US" sz="1200" b="1" i="0" u="none" strike="noStrike" cap="none" normalizeH="0" baseline="0" dirty="0">
                          <a:ln>
                            <a:noFill/>
                          </a:ln>
                          <a:solidFill>
                            <a:srgbClr val="152437"/>
                          </a:solidFill>
                          <a:effectLst/>
                          <a:latin typeface="Arial"/>
                          <a:ea typeface="ＭＳ Ｐゴシック" charset="0"/>
                          <a:cs typeface="Arial" charset="0"/>
                        </a:rPr>
                        <a:t>% of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1" i="0" u="none" strike="noStrike" cap="none" normalizeH="0" baseline="0" dirty="0">
                          <a:ln>
                            <a:noFill/>
                          </a:ln>
                          <a:solidFill>
                            <a:srgbClr val="152437"/>
                          </a:solidFill>
                          <a:effectLst/>
                          <a:latin typeface="Arial"/>
                          <a:ea typeface="ＭＳ Ｐゴシック" charset="0"/>
                          <a:cs typeface="Arial" charset="0"/>
                        </a:rPr>
                        <a:t>tariff: </a:t>
                      </a:r>
                      <a:endParaRPr kumimoji="0" lang="en-US" sz="1200" b="1" i="0" u="none" strike="noStrike" cap="none" normalizeH="0" baseline="0" dirty="0" smtClean="0">
                        <a:ln>
                          <a:noFill/>
                        </a:ln>
                        <a:solidFill>
                          <a:srgbClr val="152437"/>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52437"/>
                          </a:solidFill>
                          <a:effectLst/>
                          <a:latin typeface="Arial"/>
                          <a:ea typeface="ＭＳ Ｐゴシック" charset="0"/>
                          <a:cs typeface="Arial" charset="0"/>
                        </a:rPr>
                        <a:t>unlimited </a:t>
                      </a:r>
                      <a:r>
                        <a:rPr kumimoji="0" lang="en-US" sz="1200" b="1" i="0" u="none" strike="noStrike" cap="none" normalizeH="0" baseline="0" dirty="0">
                          <a:ln>
                            <a:noFill/>
                          </a:ln>
                          <a:solidFill>
                            <a:srgbClr val="152437"/>
                          </a:solidFill>
                          <a:effectLst/>
                          <a:latin typeface="Arial"/>
                          <a:ea typeface="ＭＳ Ｐゴシック" charset="0"/>
                          <a:cs typeface="Arial" charset="0"/>
                        </a:rPr>
                        <a:t>–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any private hospital</a:t>
                      </a:r>
                      <a:endParaRPr kumimoji="0" lang="en-US" sz="1200" b="1" i="0" u="none" strike="noStrike" cap="none" normalizeH="0" baseline="0" dirty="0">
                        <a:ln>
                          <a:noFill/>
                        </a:ln>
                        <a:solidFill>
                          <a:srgbClr val="152437"/>
                        </a:solidFill>
                        <a:effectLst/>
                        <a:latin typeface="Arial"/>
                        <a:ea typeface="ＭＳ Ｐゴシック" charset="0"/>
                        <a:cs typeface="Arial" charset="0"/>
                      </a:endParaRPr>
                    </a:p>
                  </a:txBody>
                  <a:tcPr marT="45726" marB="45726" horzOverflow="overflow">
                    <a:lnL>
                      <a:noFill/>
                    </a:lnL>
                    <a:lnR>
                      <a:noFill/>
                    </a:lnR>
                    <a:lnT>
                      <a:noFill/>
                    </a:lnT>
                    <a:lnB>
                      <a:noFill/>
                    </a:lnB>
                    <a:lnTlToBr>
                      <a:noFill/>
                    </a:lnTlToBr>
                    <a:lnBlToTr>
                      <a:noFill/>
                    </a:lnBlToTr>
                    <a:noFill/>
                  </a:tcPr>
                </a:tc>
              </a:tr>
              <a:tr h="5263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52437"/>
                          </a:solidFill>
                          <a:effectLst/>
                          <a:latin typeface="Arial"/>
                          <a:ea typeface="ＭＳ Ｐゴシック" charset="0"/>
                          <a:cs typeface="Arial" charset="0"/>
                        </a:rPr>
                        <a:t>No Co-payments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152437"/>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52437"/>
                          </a:solidFill>
                          <a:effectLst/>
                          <a:latin typeface="Arial"/>
                          <a:ea typeface="ＭＳ Ｐゴシック" charset="0"/>
                          <a:cs typeface="Arial" charset="0"/>
                        </a:rPr>
                        <a:t>No Exclusions                                                         </a:t>
                      </a:r>
                    </a:p>
                  </a:txBody>
                  <a:tcPr marT="45726" marB="45726" horzOverflow="overflow">
                    <a:lnL>
                      <a:noFill/>
                    </a:lnL>
                    <a:lnR>
                      <a:noFill/>
                    </a:lnR>
                    <a:lnT>
                      <a:noFill/>
                    </a:lnT>
                    <a:lnB>
                      <a:noFill/>
                    </a:lnB>
                    <a:lnTlToBr>
                      <a:noFill/>
                    </a:lnTlToBr>
                    <a:lnBlToTr>
                      <a:noFill/>
                    </a:lnBlToTr>
                    <a:noFill/>
                  </a:tcPr>
                </a:tc>
              </a:tr>
              <a:tr h="2506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152437"/>
                        </a:solidFill>
                        <a:effectLst/>
                        <a:latin typeface="Arial"/>
                        <a:ea typeface="ＭＳ Ｐゴシック" charset="0"/>
                        <a:cs typeface="Arial" charset="0"/>
                      </a:endParaRPr>
                    </a:p>
                  </a:txBody>
                  <a:tcPr marT="45726" marB="45726" horzOverflow="overflow">
                    <a:lnL>
                      <a:noFill/>
                    </a:lnL>
                    <a:lnR>
                      <a:noFill/>
                    </a:lnR>
                    <a:lnT>
                      <a:noFill/>
                    </a:lnT>
                    <a:lnB>
                      <a:noFill/>
                    </a:lnB>
                    <a:lnTlToBr>
                      <a:noFill/>
                    </a:lnTlToBr>
                    <a:lnBlToTr>
                      <a:noFill/>
                    </a:lnBlToTr>
                    <a:noFill/>
                  </a:tcPr>
                </a:tc>
              </a:tr>
            </a:tbl>
          </a:graphicData>
        </a:graphic>
      </p:graphicFrame>
      <p:sp>
        <p:nvSpPr>
          <p:cNvPr id="7" name="Rectangle 6"/>
          <p:cNvSpPr/>
          <p:nvPr/>
        </p:nvSpPr>
        <p:spPr>
          <a:xfrm>
            <a:off x="839944" y="4670731"/>
            <a:ext cx="71438" cy="1368425"/>
          </a:xfrm>
          <a:prstGeom prst="rect">
            <a:avLst/>
          </a:prstGeom>
          <a:solidFill>
            <a:srgbClr val="E1E5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8" name="Rectangle 7"/>
          <p:cNvSpPr/>
          <p:nvPr/>
        </p:nvSpPr>
        <p:spPr>
          <a:xfrm>
            <a:off x="848043" y="735013"/>
            <a:ext cx="45719" cy="3607772"/>
          </a:xfrm>
          <a:prstGeom prst="rect">
            <a:avLst/>
          </a:prstGeom>
          <a:gradFill flip="none" rotWithShape="1">
            <a:gsLst>
              <a:gs pos="0">
                <a:srgbClr val="E1E558"/>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TextBox 8"/>
          <p:cNvSpPr txBox="1">
            <a:spLocks noChangeArrowheads="1"/>
          </p:cNvSpPr>
          <p:nvPr/>
        </p:nvSpPr>
        <p:spPr bwMode="auto">
          <a:xfrm rot="-5400000">
            <a:off x="-43886" y="5029429"/>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dirty="0">
                <a:solidFill>
                  <a:srgbClr val="2A002A"/>
                </a:solidFill>
                <a:ea typeface="MS PGothic" pitchFamily="34" charset="-128"/>
              </a:rPr>
              <a:t>Hospital </a:t>
            </a:r>
          </a:p>
          <a:p>
            <a:pPr algn="ctr" eaLnBrk="1" hangingPunct="1"/>
            <a:r>
              <a:rPr lang="en-US" sz="1200" b="1" dirty="0">
                <a:solidFill>
                  <a:srgbClr val="2A002A"/>
                </a:solidFill>
                <a:ea typeface="MS PGothic" pitchFamily="34" charset="-128"/>
              </a:rPr>
              <a:t>Benefit</a:t>
            </a:r>
          </a:p>
        </p:txBody>
      </p:sp>
      <p:sp>
        <p:nvSpPr>
          <p:cNvPr id="10" name="TextBox 9"/>
          <p:cNvSpPr txBox="1">
            <a:spLocks noChangeArrowheads="1"/>
          </p:cNvSpPr>
          <p:nvPr/>
        </p:nvSpPr>
        <p:spPr bwMode="auto">
          <a:xfrm rot="-5400000">
            <a:off x="-283306" y="3003392"/>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dirty="0">
                <a:solidFill>
                  <a:srgbClr val="2A002A"/>
                </a:solidFill>
                <a:ea typeface="MS PGothic" pitchFamily="34" charset="-128"/>
              </a:rPr>
              <a:t>Chronic Disease </a:t>
            </a:r>
          </a:p>
          <a:p>
            <a:pPr algn="ctr" eaLnBrk="1" hangingPunct="1"/>
            <a:r>
              <a:rPr lang="en-US" sz="1200" b="1" dirty="0">
                <a:solidFill>
                  <a:srgbClr val="2A002A"/>
                </a:solidFill>
                <a:ea typeface="MS PGothic" pitchFamily="34" charset="-128"/>
              </a:rPr>
              <a:t>Benefit</a:t>
            </a:r>
          </a:p>
        </p:txBody>
      </p:sp>
      <p:sp>
        <p:nvSpPr>
          <p:cNvPr id="11" name="TextBox 10"/>
          <p:cNvSpPr txBox="1">
            <a:spLocks noChangeArrowheads="1"/>
          </p:cNvSpPr>
          <p:nvPr/>
        </p:nvSpPr>
        <p:spPr bwMode="auto">
          <a:xfrm rot="-5400000">
            <a:off x="-57275" y="1454996"/>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dirty="0">
                <a:solidFill>
                  <a:srgbClr val="2A002A"/>
                </a:solidFill>
                <a:ea typeface="MS PGothic" pitchFamily="34" charset="-128"/>
              </a:rPr>
              <a:t>Day-to-day</a:t>
            </a:r>
          </a:p>
          <a:p>
            <a:pPr algn="ctr" eaLnBrk="1" hangingPunct="1"/>
            <a:r>
              <a:rPr lang="en-US" sz="1200" b="1" dirty="0">
                <a:solidFill>
                  <a:srgbClr val="2A002A"/>
                </a:solidFill>
                <a:ea typeface="MS PGothic" pitchFamily="34" charset="-128"/>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383396048"/>
              </p:ext>
            </p:extLst>
          </p:nvPr>
        </p:nvGraphicFramePr>
        <p:xfrm>
          <a:off x="911382" y="1138199"/>
          <a:ext cx="4076898" cy="1570037"/>
        </p:xfrm>
        <a:graphic>
          <a:graphicData uri="http://schemas.openxmlformats.org/drawingml/2006/table">
            <a:tbl>
              <a:tblPr firstRow="1" bandRow="1">
                <a:effectLst/>
                <a:tableStyleId>{5C22544A-7EE6-4342-B048-85BDC9FD1C3A}</a:tableStyleId>
              </a:tblPr>
              <a:tblGrid>
                <a:gridCol w="3477799"/>
                <a:gridCol w="310175"/>
                <a:gridCol w="288924"/>
              </a:tblGrid>
              <a:tr h="304862">
                <a:tc gridSpan="3">
                  <a:txBody>
                    <a:bodyPr/>
                    <a:lstStyle/>
                    <a:p>
                      <a:r>
                        <a:rPr lang="en-ZA" sz="1200" b="1" dirty="0" smtClean="0">
                          <a:solidFill>
                            <a:srgbClr val="152437"/>
                          </a:solidFill>
                          <a:latin typeface="Arial"/>
                        </a:rPr>
                        <a:t>Subject to Scheme</a:t>
                      </a:r>
                      <a:r>
                        <a:rPr lang="en-ZA" sz="1200" b="1" baseline="0" dirty="0" smtClean="0">
                          <a:solidFill>
                            <a:srgbClr val="152437"/>
                          </a:solidFill>
                          <a:latin typeface="Arial"/>
                        </a:rPr>
                        <a:t> Benefits &amp; </a:t>
                      </a:r>
                      <a:r>
                        <a:rPr lang="en-ZA" sz="1200" b="1" dirty="0" smtClean="0">
                          <a:solidFill>
                            <a:srgbClr val="152437"/>
                          </a:solidFill>
                          <a:latin typeface="Arial"/>
                        </a:rPr>
                        <a:t>MSA  </a:t>
                      </a:r>
                      <a:endParaRPr lang="en-ZA" sz="1200" b="1" dirty="0">
                        <a:solidFill>
                          <a:srgbClr val="152437"/>
                        </a:solidFill>
                        <a:latin typeface="Arial"/>
                      </a:endParaRPr>
                    </a:p>
                  </a:txBody>
                  <a:tcPr marL="91427" marR="91427"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r>
              <a:tr h="1265175">
                <a:tc>
                  <a:txBody>
                    <a:bodyPr/>
                    <a:lstStyle/>
                    <a:p>
                      <a:pPr algn="l"/>
                      <a:r>
                        <a:rPr lang="en-ZA" sz="1200" b="1" dirty="0" smtClean="0">
                          <a:solidFill>
                            <a:srgbClr val="152437"/>
                          </a:solidFill>
                          <a:latin typeface="Arial"/>
                        </a:rPr>
                        <a:t>MSA  20% of  contributions</a:t>
                      </a:r>
                    </a:p>
                    <a:p>
                      <a:pPr algn="l"/>
                      <a:r>
                        <a:rPr lang="en-ZA" sz="1200" b="1" dirty="0" smtClean="0">
                          <a:solidFill>
                            <a:srgbClr val="152437"/>
                          </a:solidFill>
                          <a:latin typeface="Arial"/>
                        </a:rPr>
                        <a:t>Annual  </a:t>
                      </a:r>
                    </a:p>
                    <a:p>
                      <a:pPr algn="l"/>
                      <a:r>
                        <a:rPr lang="en-ZA" sz="1200" b="1" dirty="0" smtClean="0">
                          <a:solidFill>
                            <a:srgbClr val="152437"/>
                          </a:solidFill>
                          <a:latin typeface="Arial"/>
                        </a:rPr>
                        <a:t>                                  </a:t>
                      </a:r>
                    </a:p>
                    <a:p>
                      <a:pPr algn="l"/>
                      <a:r>
                        <a:rPr lang="en-ZA" sz="1200" b="0" dirty="0" smtClean="0">
                          <a:solidFill>
                            <a:srgbClr val="152437"/>
                          </a:solidFill>
                          <a:latin typeface="Arial"/>
                        </a:rPr>
                        <a:t>PM</a:t>
                      </a:r>
                      <a:r>
                        <a:rPr lang="en-ZA" sz="1200" b="0" baseline="0" dirty="0" smtClean="0">
                          <a:solidFill>
                            <a:srgbClr val="152437"/>
                          </a:solidFill>
                          <a:latin typeface="Arial"/>
                        </a:rPr>
                        <a:t> – </a:t>
                      </a:r>
                      <a:r>
                        <a:rPr lang="en-ZA" sz="1200" b="0" dirty="0" smtClean="0">
                          <a:solidFill>
                            <a:srgbClr val="152437"/>
                          </a:solidFill>
                          <a:latin typeface="Arial"/>
                        </a:rPr>
                        <a:t>R6</a:t>
                      </a:r>
                      <a:r>
                        <a:rPr lang="en-ZA" sz="1200" b="0" baseline="0" dirty="0" smtClean="0">
                          <a:solidFill>
                            <a:srgbClr val="152437"/>
                          </a:solidFill>
                          <a:latin typeface="Arial"/>
                        </a:rPr>
                        <a:t> 372</a:t>
                      </a:r>
                      <a:r>
                        <a:rPr lang="en-ZA" sz="1200" b="0" dirty="0" smtClean="0">
                          <a:solidFill>
                            <a:srgbClr val="152437"/>
                          </a:solidFill>
                          <a:latin typeface="Arial"/>
                        </a:rPr>
                        <a:t>                          </a:t>
                      </a:r>
                      <a:endParaRPr lang="en-ZA" sz="1200" b="1" dirty="0" smtClean="0">
                        <a:solidFill>
                          <a:srgbClr val="7030A0"/>
                        </a:solidFill>
                        <a:latin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smtClean="0">
                          <a:solidFill>
                            <a:srgbClr val="152437"/>
                          </a:solidFill>
                          <a:latin typeface="Arial"/>
                        </a:rPr>
                        <a:t>AD</a:t>
                      </a:r>
                      <a:r>
                        <a:rPr lang="en-ZA" sz="1200" b="0" baseline="0" dirty="0" smtClean="0">
                          <a:solidFill>
                            <a:srgbClr val="152437"/>
                          </a:solidFill>
                          <a:latin typeface="Arial"/>
                        </a:rPr>
                        <a:t> – </a:t>
                      </a:r>
                      <a:r>
                        <a:rPr lang="en-ZA" sz="1200" b="0" dirty="0" smtClean="0">
                          <a:solidFill>
                            <a:srgbClr val="152437"/>
                          </a:solidFill>
                          <a:latin typeface="Arial"/>
                        </a:rPr>
                        <a:t>R5</a:t>
                      </a:r>
                      <a:r>
                        <a:rPr lang="en-ZA" sz="1200" b="0" baseline="0" dirty="0" smtClean="0">
                          <a:solidFill>
                            <a:srgbClr val="152437"/>
                          </a:solidFill>
                          <a:latin typeface="Arial"/>
                        </a:rPr>
                        <a:t> 268</a:t>
                      </a:r>
                      <a:r>
                        <a:rPr lang="en-ZA" sz="1200" b="0" dirty="0" smtClean="0">
                          <a:solidFill>
                            <a:srgbClr val="152437"/>
                          </a:solidFill>
                          <a:latin typeface="Arial"/>
                        </a:rPr>
                        <a:t>                         </a:t>
                      </a:r>
                      <a:endParaRPr lang="en-ZA" sz="1200" b="1" dirty="0" smtClean="0">
                        <a:solidFill>
                          <a:srgbClr val="7030A0"/>
                        </a:solidFill>
                        <a:latin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smtClean="0">
                          <a:solidFill>
                            <a:srgbClr val="152437"/>
                          </a:solidFill>
                          <a:latin typeface="Arial"/>
                        </a:rPr>
                        <a:t>CD</a:t>
                      </a:r>
                      <a:r>
                        <a:rPr lang="en-ZA" sz="1200" b="0" baseline="0" dirty="0" smtClean="0">
                          <a:solidFill>
                            <a:srgbClr val="152437"/>
                          </a:solidFill>
                          <a:latin typeface="Arial"/>
                        </a:rPr>
                        <a:t> – </a:t>
                      </a:r>
                      <a:r>
                        <a:rPr lang="en-ZA" sz="1200" b="0" dirty="0" smtClean="0">
                          <a:solidFill>
                            <a:srgbClr val="152437"/>
                          </a:solidFill>
                          <a:latin typeface="Arial"/>
                        </a:rPr>
                        <a:t>R1</a:t>
                      </a:r>
                      <a:r>
                        <a:rPr lang="en-ZA" sz="1200" b="0" baseline="0" dirty="0" smtClean="0">
                          <a:solidFill>
                            <a:srgbClr val="152437"/>
                          </a:solidFill>
                          <a:latin typeface="Arial"/>
                        </a:rPr>
                        <a:t> 572</a:t>
                      </a:r>
                      <a:r>
                        <a:rPr lang="en-ZA" sz="1200" b="0" dirty="0" smtClean="0">
                          <a:solidFill>
                            <a:srgbClr val="152437"/>
                          </a:solidFill>
                          <a:latin typeface="Arial"/>
                        </a:rPr>
                        <a:t>                         </a:t>
                      </a:r>
                      <a:endParaRPr lang="en-ZA" sz="1200" b="1" dirty="0" smtClean="0">
                        <a:solidFill>
                          <a:srgbClr val="7030A0"/>
                        </a:solidFill>
                        <a:latin typeface="Arial"/>
                      </a:endParaRPr>
                    </a:p>
                  </a:txBody>
                  <a:tcPr marL="91427" marR="91427"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ZA" sz="1400" dirty="0">
                        <a:solidFill>
                          <a:srgbClr val="152437"/>
                        </a:solidFill>
                        <a:latin typeface="Arial"/>
                      </a:endParaRPr>
                    </a:p>
                  </a:txBody>
                  <a:tcPr marL="91427" marR="91427"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ZA" sz="1200" dirty="0">
                        <a:latin typeface="Arial"/>
                      </a:endParaRPr>
                    </a:p>
                  </a:txBody>
                  <a:tcPr marL="91427" marR="91427"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454028"/>
              </p:ext>
            </p:extLst>
          </p:nvPr>
        </p:nvGraphicFramePr>
        <p:xfrm>
          <a:off x="943802" y="2879109"/>
          <a:ext cx="4153097" cy="1463676"/>
        </p:xfrm>
        <a:graphic>
          <a:graphicData uri="http://schemas.openxmlformats.org/drawingml/2006/table">
            <a:tbl>
              <a:tblPr/>
              <a:tblGrid>
                <a:gridCol w="4153097"/>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PMBs</a:t>
                      </a:r>
                      <a:r>
                        <a:rPr kumimoji="0" lang="en-US" sz="1200" b="1" i="0" u="none" strike="noStrike" cap="none" normalizeH="0" baseline="0" dirty="0">
                          <a:ln>
                            <a:noFill/>
                          </a:ln>
                          <a:solidFill>
                            <a:srgbClr val="152437"/>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100% of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0" i="0" u="none" strike="noStrike" cap="none" normalizeH="0" baseline="0" dirty="0">
                          <a:ln>
                            <a:noFill/>
                          </a:ln>
                          <a:solidFill>
                            <a:srgbClr val="152437"/>
                          </a:solidFill>
                          <a:effectLst/>
                          <a:latin typeface="Arial"/>
                          <a:ea typeface="ＭＳ Ｐゴシック" charset="0"/>
                          <a:cs typeface="Arial" charset="0"/>
                        </a:rPr>
                        <a:t>tariff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unlimited</a:t>
                      </a:r>
                      <a:endParaRPr kumimoji="0" lang="en-US" sz="1200" b="0" i="0" u="none" strike="noStrike" cap="none" normalizeH="0" baseline="0" dirty="0">
                        <a:ln>
                          <a:noFill/>
                        </a:ln>
                        <a:solidFill>
                          <a:srgbClr val="152437"/>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30% </a:t>
                      </a:r>
                      <a:r>
                        <a:rPr kumimoji="0" lang="en-US" sz="1200" b="0" i="0" u="none" strike="noStrike" cap="none" normalizeH="0" baseline="0" dirty="0">
                          <a:ln>
                            <a:noFill/>
                          </a:ln>
                          <a:solidFill>
                            <a:srgbClr val="152437"/>
                          </a:solidFill>
                          <a:effectLst/>
                          <a:latin typeface="Arial"/>
                          <a:ea typeface="ＭＳ Ｐゴシック" charset="0"/>
                          <a:cs typeface="Arial" charset="0"/>
                        </a:rPr>
                        <a:t>co-payment: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Non-formulary medicine</a:t>
                      </a:r>
                      <a:endParaRPr kumimoji="0" lang="en-US" sz="1200" b="0" i="0" u="none" strike="noStrike" cap="none" normalizeH="0" baseline="0" dirty="0">
                        <a:ln>
                          <a:noFill/>
                        </a:ln>
                        <a:solidFill>
                          <a:srgbClr val="152437"/>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16 </a:t>
                      </a:r>
                      <a:r>
                        <a:rPr kumimoji="0" lang="en-US" sz="1200" b="0" i="0" u="none" strike="noStrike" cap="none" normalizeH="0" baseline="0" dirty="0">
                          <a:ln>
                            <a:noFill/>
                          </a:ln>
                          <a:solidFill>
                            <a:srgbClr val="152437"/>
                          </a:solidFill>
                          <a:effectLst/>
                          <a:latin typeface="Arial"/>
                          <a:ea typeface="ＭＳ Ｐゴシック" charset="0"/>
                          <a:cs typeface="Arial" charset="0"/>
                        </a:rPr>
                        <a:t>conditions covered at 85% of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0" i="0" u="none" strike="noStrike" cap="none" normalizeH="0" baseline="0" dirty="0">
                          <a:ln>
                            <a:noFill/>
                          </a:ln>
                          <a:solidFill>
                            <a:srgbClr val="152437"/>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Limited to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M = R6 500, M1+ = R12 900 </a:t>
                      </a:r>
                      <a:endParaRPr kumimoji="0" lang="en-US" sz="1200" b="1" i="0" u="none" strike="noStrike" cap="none" normalizeH="0" baseline="0" dirty="0">
                        <a:ln>
                          <a:noFill/>
                        </a:ln>
                        <a:solidFill>
                          <a:srgbClr val="7030A0"/>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297062371"/>
              </p:ext>
            </p:extLst>
          </p:nvPr>
        </p:nvGraphicFramePr>
        <p:xfrm>
          <a:off x="4572000" y="977725"/>
          <a:ext cx="4300339" cy="4922632"/>
        </p:xfrm>
        <a:graphic>
          <a:graphicData uri="http://schemas.openxmlformats.org/drawingml/2006/table">
            <a:tbl>
              <a:tblPr firstRow="1" bandRow="1">
                <a:tableStyleId>{912C8C85-51F0-491E-9774-3900AFEF0FD7}</a:tableStyleId>
              </a:tblPr>
              <a:tblGrid>
                <a:gridCol w="1714513"/>
                <a:gridCol w="2585826"/>
              </a:tblGrid>
              <a:tr h="351701">
                <a:tc gridSpan="2">
                  <a:txBody>
                    <a:bodyPr/>
                    <a:lstStyle/>
                    <a:p>
                      <a:pPr algn="ctr">
                        <a:lnSpc>
                          <a:spcPct val="100000"/>
                        </a:lnSpc>
                      </a:pPr>
                      <a:r>
                        <a:rPr lang="en-ZA" sz="1200" dirty="0" smtClean="0">
                          <a:solidFill>
                            <a:schemeClr val="tx1"/>
                          </a:solidFill>
                          <a:latin typeface="Arial"/>
                        </a:rPr>
                        <a:t>Scheme Benefits</a:t>
                      </a:r>
                      <a:r>
                        <a:rPr lang="en-ZA" sz="1200" baseline="0" dirty="0" smtClean="0">
                          <a:solidFill>
                            <a:schemeClr val="tx1"/>
                          </a:solidFill>
                          <a:latin typeface="Arial"/>
                        </a:rPr>
                        <a:t> – Overall Annual Limit</a:t>
                      </a:r>
                    </a:p>
                    <a:p>
                      <a:pPr algn="ctr">
                        <a:lnSpc>
                          <a:spcPct val="100000"/>
                        </a:lnSpc>
                      </a:pPr>
                      <a:r>
                        <a:rPr lang="en-ZA" sz="1200" baseline="0" dirty="0" smtClean="0">
                          <a:solidFill>
                            <a:schemeClr val="tx1"/>
                          </a:solidFill>
                          <a:latin typeface="Arial"/>
                        </a:rPr>
                        <a:t>Single member R8 800, Family R17 500 </a:t>
                      </a:r>
                      <a:r>
                        <a:rPr lang="en-ZA" sz="1200" baseline="0" dirty="0" smtClean="0">
                          <a:solidFill>
                            <a:srgbClr val="7030A0"/>
                          </a:solidFill>
                          <a:latin typeface="Arial"/>
                        </a:rPr>
                        <a:t> </a:t>
                      </a:r>
                      <a:endParaRPr lang="en-ZA" sz="1200" dirty="0">
                        <a:solidFill>
                          <a:srgbClr val="7030A0"/>
                        </a:solidFill>
                        <a:latin typeface="Arial"/>
                      </a:endParaRPr>
                    </a:p>
                  </a:txBody>
                  <a:tcPr marL="91438" marR="91438" marT="45728" marB="45728">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558"/>
                    </a:solidFill>
                  </a:tcPr>
                </a:tc>
                <a:tc hMerge="1">
                  <a:txBody>
                    <a:bodyPr/>
                    <a:lstStyle/>
                    <a:p>
                      <a:pPr algn="ctr"/>
                      <a:endParaRPr lang="en-ZA" sz="1400" dirty="0">
                        <a:solidFill>
                          <a:schemeClr val="bg1"/>
                        </a:solidFill>
                      </a:endParaRPr>
                    </a:p>
                  </a:txBody>
                  <a:tcPr>
                    <a:solidFill>
                      <a:srgbClr val="152C43"/>
                    </a:solidFill>
                  </a:tcPr>
                </a:tc>
              </a:tr>
              <a:tr h="329240">
                <a:tc>
                  <a:txBody>
                    <a:bodyPr/>
                    <a:lstStyle/>
                    <a:p>
                      <a:pPr>
                        <a:lnSpc>
                          <a:spcPct val="100000"/>
                        </a:lnSpc>
                      </a:pPr>
                      <a:r>
                        <a:rPr lang="en-ZA" sz="1200" b="1" dirty="0" smtClean="0">
                          <a:solidFill>
                            <a:schemeClr val="tx1"/>
                          </a:solidFill>
                          <a:latin typeface="Arial"/>
                        </a:rPr>
                        <a:t>Acute Medicine</a:t>
                      </a: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algn="l">
                        <a:lnSpc>
                          <a:spcPct val="100000"/>
                        </a:lnSpc>
                      </a:pPr>
                      <a:r>
                        <a:rPr lang="en-ZA" sz="1200" dirty="0" smtClean="0">
                          <a:solidFill>
                            <a:schemeClr val="tx1"/>
                          </a:solidFill>
                          <a:latin typeface="Arial"/>
                        </a:rPr>
                        <a:t>M         R2 000</a:t>
                      </a:r>
                      <a:r>
                        <a:rPr lang="en-ZA" sz="1200" baseline="0" dirty="0" smtClean="0">
                          <a:solidFill>
                            <a:schemeClr val="tx1"/>
                          </a:solidFill>
                          <a:latin typeface="Arial"/>
                        </a:rPr>
                        <a:t>  </a:t>
                      </a:r>
                      <a:endParaRPr lang="en-ZA" sz="1200" b="1" baseline="0" dirty="0" smtClean="0">
                        <a:solidFill>
                          <a:srgbClr val="7030A0"/>
                        </a:solidFill>
                        <a:latin typeface="Arial"/>
                      </a:endParaRPr>
                    </a:p>
                    <a:p>
                      <a:pPr algn="l">
                        <a:lnSpc>
                          <a:spcPct val="100000"/>
                        </a:lnSpc>
                      </a:pPr>
                      <a:r>
                        <a:rPr lang="en-ZA" sz="1200" dirty="0" smtClean="0">
                          <a:solidFill>
                            <a:schemeClr val="tx1"/>
                          </a:solidFill>
                          <a:latin typeface="Arial"/>
                        </a:rPr>
                        <a:t>M1+     R4 000 </a:t>
                      </a:r>
                      <a:endParaRPr lang="en-ZA" sz="1200" b="1" dirty="0" smtClean="0">
                        <a:solidFill>
                          <a:srgbClr val="7030A0"/>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304315">
                <a:tc>
                  <a:txBody>
                    <a:bodyPr/>
                    <a:lstStyle/>
                    <a:p>
                      <a:pPr>
                        <a:lnSpc>
                          <a:spcPct val="100000"/>
                        </a:lnSpc>
                      </a:pPr>
                      <a:r>
                        <a:rPr lang="en-ZA" sz="1200" b="1" dirty="0" smtClean="0">
                          <a:solidFill>
                            <a:schemeClr val="tx1"/>
                          </a:solidFill>
                          <a:latin typeface="Arial"/>
                        </a:rPr>
                        <a:t>GP &amp; Specialist Consultations</a:t>
                      </a: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algn="l">
                        <a:lnSpc>
                          <a:spcPct val="100000"/>
                        </a:lnSpc>
                      </a:pPr>
                      <a:r>
                        <a:rPr lang="en-ZA" sz="1200" dirty="0" smtClean="0">
                          <a:solidFill>
                            <a:schemeClr val="tx1"/>
                          </a:solidFill>
                          <a:latin typeface="Arial"/>
                        </a:rPr>
                        <a:t>M         R2 200 </a:t>
                      </a:r>
                      <a:endParaRPr lang="en-ZA" sz="1200" baseline="0" dirty="0" smtClean="0">
                        <a:solidFill>
                          <a:schemeClr val="tx1"/>
                        </a:solidFill>
                        <a:latin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M1+     R3 800 </a:t>
                      </a:r>
                      <a:endParaRPr lang="en-ZA" sz="1200" b="1" dirty="0" smtClean="0">
                        <a:solidFill>
                          <a:srgbClr val="7030A0"/>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432445">
                <a:tc>
                  <a:txBody>
                    <a:bodyPr/>
                    <a:lstStyle/>
                    <a:p>
                      <a:pPr>
                        <a:lnSpc>
                          <a:spcPct val="100000"/>
                        </a:lnSpc>
                      </a:pPr>
                      <a:r>
                        <a:rPr lang="en-ZA" sz="1200" b="1" dirty="0" smtClean="0">
                          <a:solidFill>
                            <a:schemeClr val="tx1"/>
                          </a:solidFill>
                          <a:latin typeface="Arial"/>
                        </a:rPr>
                        <a:t>Basic Dentistry</a:t>
                      </a:r>
                    </a:p>
                    <a:p>
                      <a:pPr>
                        <a:lnSpc>
                          <a:spcPct val="100000"/>
                        </a:lnSpc>
                      </a:pPr>
                      <a:r>
                        <a:rPr lang="en-ZA" sz="1200" b="1" dirty="0" smtClean="0">
                          <a:solidFill>
                            <a:schemeClr val="tx1"/>
                          </a:solidFill>
                          <a:latin typeface="Arial"/>
                        </a:rPr>
                        <a:t>Specialised Dentistry (Pre-authorisation)</a:t>
                      </a:r>
                      <a:endParaRPr lang="en-ZA" sz="1200" b="1" dirty="0">
                        <a:solidFill>
                          <a:schemeClr val="tx1"/>
                        </a:solidFill>
                        <a:latin typeface="Arial"/>
                      </a:endParaRP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algn="l">
                        <a:lnSpc>
                          <a:spcPct val="100000"/>
                        </a:lnSpc>
                      </a:pPr>
                      <a:r>
                        <a:rPr lang="en-ZA" sz="1200" dirty="0" smtClean="0">
                          <a:solidFill>
                            <a:schemeClr val="tx1"/>
                          </a:solidFill>
                          <a:latin typeface="Arial"/>
                        </a:rPr>
                        <a:t>M         R3 300 </a:t>
                      </a:r>
                      <a:endParaRPr lang="en-ZA" sz="1200" b="1" baseline="0" dirty="0" smtClean="0">
                        <a:solidFill>
                          <a:srgbClr val="7030A0"/>
                        </a:solidFill>
                        <a:latin typeface="Arial"/>
                      </a:endParaRPr>
                    </a:p>
                    <a:p>
                      <a:pPr algn="l">
                        <a:lnSpc>
                          <a:spcPct val="100000"/>
                        </a:lnSpc>
                      </a:pPr>
                      <a:r>
                        <a:rPr lang="en-ZA" sz="1200" dirty="0" smtClean="0">
                          <a:solidFill>
                            <a:schemeClr val="tx1"/>
                          </a:solidFill>
                          <a:latin typeface="Arial"/>
                        </a:rPr>
                        <a:t>M1+     R6 600 </a:t>
                      </a:r>
                      <a:endParaRPr lang="en-ZA" sz="1200" b="1" dirty="0">
                        <a:solidFill>
                          <a:srgbClr val="7030A0"/>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192222">
                <a:tc>
                  <a:txBody>
                    <a:bodyPr/>
                    <a:lstStyle/>
                    <a:p>
                      <a:pPr>
                        <a:lnSpc>
                          <a:spcPct val="100000"/>
                        </a:lnSpc>
                      </a:pPr>
                      <a:r>
                        <a:rPr lang="en-ZA" sz="1200" b="1" dirty="0" smtClean="0">
                          <a:solidFill>
                            <a:schemeClr val="tx1"/>
                          </a:solidFill>
                          <a:latin typeface="Arial"/>
                        </a:rPr>
                        <a:t>Maternity</a:t>
                      </a:r>
                      <a:endParaRPr lang="en-ZA" sz="1200" b="1" dirty="0">
                        <a:solidFill>
                          <a:schemeClr val="tx1"/>
                        </a:solidFill>
                        <a:latin typeface="Arial"/>
                      </a:endParaRP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200" dirty="0" smtClean="0">
                          <a:solidFill>
                            <a:schemeClr val="tx1"/>
                          </a:solidFill>
                          <a:latin typeface="Arial"/>
                        </a:rPr>
                        <a:t>2 Sonars and up to 12 antenatal</a:t>
                      </a:r>
                      <a:r>
                        <a:rPr lang="en-ZA" sz="1200" baseline="0" dirty="0" smtClean="0">
                          <a:solidFill>
                            <a:schemeClr val="tx1"/>
                          </a:solidFill>
                          <a:latin typeface="Arial"/>
                        </a:rPr>
                        <a:t> consultations</a:t>
                      </a:r>
                      <a:endParaRPr lang="en-ZA" sz="1200" dirty="0" smtClean="0">
                        <a:solidFill>
                          <a:schemeClr val="tx1"/>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344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rial"/>
                        </a:rPr>
                        <a:t>Radiology and Pathology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44" marR="91444" marT="45712" marB="45712" horzOverflow="overflow">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     </a:t>
                      </a:r>
                      <a:r>
                        <a:rPr kumimoji="0" lang="en-US" sz="1200" u="none" strike="noStrike" cap="none" normalizeH="0" baseline="0" dirty="0" smtClean="0">
                          <a:ln>
                            <a:noFill/>
                          </a:ln>
                          <a:effectLst/>
                          <a:latin typeface="Arial"/>
                        </a:rPr>
                        <a:t>    R2 200 </a:t>
                      </a:r>
                      <a:r>
                        <a:rPr lang="en-ZA" sz="1200" b="1" baseline="0" dirty="0" smtClean="0">
                          <a:solidFill>
                            <a:srgbClr val="7030A0"/>
                          </a:solidFill>
                          <a:latin typeface="Arial"/>
                        </a:rPr>
                        <a:t> </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1200" u="none" strike="noStrike" cap="none" normalizeH="0" baseline="0" dirty="0" smtClean="0">
                          <a:ln>
                            <a:noFill/>
                          </a:ln>
                          <a:effectLst/>
                          <a:latin typeface="Arial"/>
                        </a:rPr>
                        <a:t>M1+     R4 400 </a:t>
                      </a:r>
                      <a:endParaRPr lang="en-ZA" sz="1200" b="1" dirty="0" smtClean="0">
                        <a:solidFill>
                          <a:srgbClr val="7030A0"/>
                        </a:solidFill>
                        <a:latin typeface="Arial"/>
                      </a:endParaRPr>
                    </a:p>
                  </a:txBody>
                  <a:tcPr marL="91444" marR="91444" marT="45712" marB="45712" horzOverflow="overflow">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304315">
                <a:tc>
                  <a:txBody>
                    <a:bodyPr/>
                    <a:lstStyle/>
                    <a:p>
                      <a:pPr>
                        <a:lnSpc>
                          <a:spcPct val="100000"/>
                        </a:lnSpc>
                        <a:spcBef>
                          <a:spcPts val="0"/>
                        </a:spcBef>
                      </a:pPr>
                      <a:r>
                        <a:rPr lang="en-ZA" sz="1200" b="1" dirty="0" smtClean="0">
                          <a:solidFill>
                            <a:schemeClr val="tx1"/>
                          </a:solidFill>
                          <a:latin typeface="Arial"/>
                        </a:rPr>
                        <a:t>Medical aids, apparatus and appliances</a:t>
                      </a:r>
                      <a:endParaRPr lang="en-ZA" sz="1200" b="1" dirty="0">
                        <a:solidFill>
                          <a:schemeClr val="tx1"/>
                        </a:solidFill>
                        <a:latin typeface="Arial"/>
                      </a:endParaRP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b="0" dirty="0" smtClean="0">
                          <a:solidFill>
                            <a:schemeClr val="tx1"/>
                          </a:solidFill>
                          <a:latin typeface="Arial"/>
                        </a:rPr>
                        <a:t>R7 700 per family </a:t>
                      </a:r>
                    </a:p>
                    <a:p>
                      <a:pPr marL="0" marR="0" indent="0" algn="l" defTabSz="914400" rtl="0" eaLnBrk="1" fontAlgn="auto" latinLnBrk="0" hangingPunct="1">
                        <a:lnSpc>
                          <a:spcPct val="100000"/>
                        </a:lnSpc>
                        <a:spcBef>
                          <a:spcPts val="600"/>
                        </a:spcBef>
                        <a:spcAft>
                          <a:spcPts val="0"/>
                        </a:spcAft>
                        <a:buClrTx/>
                        <a:buSzTx/>
                        <a:buFontTx/>
                        <a:buNone/>
                        <a:tabLst/>
                        <a:defRPr/>
                      </a:pPr>
                      <a:r>
                        <a:rPr lang="en-ZA" sz="1200" b="0" dirty="0" smtClean="0">
                          <a:solidFill>
                            <a:schemeClr val="tx1"/>
                          </a:solidFill>
                          <a:latin typeface="Arial"/>
                        </a:rPr>
                        <a:t>(subject to day-to-day overall limit)</a:t>
                      </a: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304315">
                <a:tc>
                  <a:txBody>
                    <a:bodyPr/>
                    <a:lstStyle/>
                    <a:p>
                      <a:pPr>
                        <a:lnSpc>
                          <a:spcPct val="100000"/>
                        </a:lnSpc>
                        <a:spcBef>
                          <a:spcPts val="0"/>
                        </a:spcBef>
                      </a:pPr>
                      <a:r>
                        <a:rPr lang="en-ZA" sz="1200" b="1" dirty="0" smtClean="0">
                          <a:solidFill>
                            <a:schemeClr val="tx1"/>
                          </a:solidFill>
                          <a:latin typeface="Arial"/>
                        </a:rPr>
                        <a:t>Specialised</a:t>
                      </a:r>
                      <a:r>
                        <a:rPr lang="en-ZA" sz="1200" b="1" baseline="0" dirty="0" smtClean="0">
                          <a:solidFill>
                            <a:schemeClr val="tx1"/>
                          </a:solidFill>
                          <a:latin typeface="Arial"/>
                        </a:rPr>
                        <a:t> Radiology</a:t>
                      </a:r>
                      <a:endParaRPr lang="en-ZA" sz="1200" b="1" dirty="0">
                        <a:solidFill>
                          <a:schemeClr val="tx1"/>
                        </a:solidFill>
                        <a:latin typeface="Arial"/>
                      </a:endParaRP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solidFill>
                            <a:schemeClr val="tx1"/>
                          </a:solidFill>
                          <a:latin typeface="Arial"/>
                        </a:rPr>
                        <a:t>R11 000 per family</a:t>
                      </a:r>
                      <a:br>
                        <a:rPr lang="en-ZA" sz="1200" dirty="0" smtClean="0">
                          <a:solidFill>
                            <a:schemeClr val="tx1"/>
                          </a:solidFill>
                          <a:latin typeface="Arial"/>
                        </a:rPr>
                      </a:br>
                      <a:r>
                        <a:rPr lang="en-ZA" sz="1200" dirty="0" smtClean="0">
                          <a:solidFill>
                            <a:schemeClr val="tx1"/>
                          </a:solidFill>
                          <a:latin typeface="Arial"/>
                        </a:rPr>
                        <a:t>not subject to overall limit</a:t>
                      </a:r>
                      <a:endParaRPr lang="en-ZA" sz="1200" b="1" dirty="0" smtClean="0">
                        <a:solidFill>
                          <a:srgbClr val="7030A0"/>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F180">
                        <a:alpha val="20000"/>
                      </a:srgbClr>
                    </a:solidFill>
                  </a:tcPr>
                </a:tc>
              </a:tr>
              <a:tr h="432445">
                <a:tc>
                  <a:txBody>
                    <a:bodyPr/>
                    <a:lstStyle/>
                    <a:p>
                      <a:pPr>
                        <a:lnSpc>
                          <a:spcPct val="100000"/>
                        </a:lnSpc>
                        <a:spcBef>
                          <a:spcPts val="0"/>
                        </a:spcBef>
                      </a:pPr>
                      <a:r>
                        <a:rPr lang="en-ZA" sz="1200" b="1" dirty="0" smtClean="0">
                          <a:solidFill>
                            <a:schemeClr val="tx1"/>
                          </a:solidFill>
                          <a:latin typeface="Arial"/>
                        </a:rPr>
                        <a:t>Supplementary Services</a:t>
                      </a:r>
                      <a:endParaRPr lang="en-ZA" sz="1200" b="1" dirty="0">
                        <a:solidFill>
                          <a:schemeClr val="tx1"/>
                        </a:solidFill>
                        <a:latin typeface="Arial"/>
                      </a:endParaRPr>
                    </a:p>
                  </a:txBody>
                  <a:tcPr marL="91438" marR="91438" marT="45728" marB="45728">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80">
                        <a:alpha val="2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M          R3 300 </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M1+      R6 600 </a:t>
                      </a:r>
                    </a:p>
                    <a:p>
                      <a:pPr algn="l">
                        <a:lnSpc>
                          <a:spcPct val="100000"/>
                        </a:lnSpc>
                      </a:pPr>
                      <a:endParaRPr lang="en-ZA" sz="1200" dirty="0" smtClean="0">
                        <a:solidFill>
                          <a:schemeClr val="tx1"/>
                        </a:solidFill>
                        <a:latin typeface="Arial"/>
                      </a:endParaRPr>
                    </a:p>
                  </a:txBody>
                  <a:tcPr marL="91438" marR="91438" marT="45728" marB="45728">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80">
                        <a:alpha val="20000"/>
                      </a:srgbClr>
                    </a:solidFill>
                  </a:tcPr>
                </a:tc>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69731"/>
            <a:ext cx="1048606" cy="322437"/>
          </a:xfrm>
          <a:prstGeom prst="rect">
            <a:avLst/>
          </a:prstGeom>
        </p:spPr>
      </p:pic>
    </p:spTree>
    <p:extLst>
      <p:ext uri="{BB962C8B-B14F-4D97-AF65-F5344CB8AC3E}">
        <p14:creationId xmlns:p14="http://schemas.microsoft.com/office/powerpoint/2010/main" val="7908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44211695"/>
              </p:ext>
            </p:extLst>
          </p:nvPr>
        </p:nvGraphicFramePr>
        <p:xfrm>
          <a:off x="1331640" y="836712"/>
          <a:ext cx="6176138" cy="3957644"/>
        </p:xfrm>
        <a:graphic>
          <a:graphicData uri="http://schemas.openxmlformats.org/drawingml/2006/table">
            <a:tbl>
              <a:tblPr firstRow="1" bandRow="1">
                <a:tableStyleId>{93296810-A885-4BE3-A3E7-6D5BEEA58F35}</a:tableStyleId>
              </a:tblPr>
              <a:tblGrid>
                <a:gridCol w="3367826"/>
                <a:gridCol w="2808312"/>
              </a:tblGrid>
              <a:tr h="287568">
                <a:tc gridSpan="2">
                  <a:txBody>
                    <a:bodyPr/>
                    <a:lstStyle/>
                    <a:p>
                      <a:pPr algn="ctr"/>
                      <a:r>
                        <a:rPr lang="en-ZA" sz="1200" dirty="0" smtClean="0">
                          <a:solidFill>
                            <a:srgbClr val="000000"/>
                          </a:solidFill>
                          <a:latin typeface="Airial"/>
                        </a:rPr>
                        <a:t>Preventative Care</a:t>
                      </a:r>
                      <a:endParaRPr lang="en-ZA" sz="1200" dirty="0">
                        <a:solidFill>
                          <a:srgbClr val="000000"/>
                        </a:solidFill>
                        <a:latin typeface="Airial"/>
                      </a:endParaRPr>
                    </a:p>
                  </a:txBody>
                  <a:tcPr marL="91448" marR="91448" marT="45727" marB="45727">
                    <a:solidFill>
                      <a:srgbClr val="E1E558"/>
                    </a:solidFill>
                  </a:tcPr>
                </a:tc>
                <a:tc hMerge="1">
                  <a:txBody>
                    <a:bodyPr/>
                    <a:lstStyle/>
                    <a:p>
                      <a:pPr algn="ctr"/>
                      <a:endParaRPr lang="en-ZA" sz="1400" dirty="0">
                        <a:solidFill>
                          <a:schemeClr val="bg1"/>
                        </a:solidFill>
                      </a:endParaRPr>
                    </a:p>
                  </a:txBody>
                  <a:tcPr>
                    <a:solidFill>
                      <a:srgbClr val="152C43"/>
                    </a:solidFill>
                  </a:tcPr>
                </a:tc>
              </a:tr>
              <a:tr h="288032">
                <a:tc>
                  <a:txBody>
                    <a:bodyPr/>
                    <a:lstStyle/>
                    <a:p>
                      <a:r>
                        <a:rPr lang="en-ZA" sz="1200" b="1" dirty="0" smtClean="0">
                          <a:solidFill>
                            <a:schemeClr val="tx1">
                              <a:lumMod val="95000"/>
                              <a:lumOff val="5000"/>
                            </a:schemeClr>
                          </a:solidFill>
                          <a:latin typeface="Airial"/>
                        </a:rPr>
                        <a:t>HPV Vaccine</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algn="ctr"/>
                      <a:r>
                        <a:rPr lang="en-ZA" sz="1200" dirty="0" smtClean="0">
                          <a:solidFill>
                            <a:schemeClr val="tx1">
                              <a:lumMod val="95000"/>
                              <a:lumOff val="5000"/>
                            </a:schemeClr>
                          </a:solidFill>
                          <a:latin typeface="Airial"/>
                        </a:rPr>
                        <a:t>Protocol</a:t>
                      </a:r>
                      <a:r>
                        <a:rPr lang="en-ZA" sz="1200" baseline="0" dirty="0" smtClean="0">
                          <a:solidFill>
                            <a:schemeClr val="tx1">
                              <a:lumMod val="95000"/>
                              <a:lumOff val="5000"/>
                            </a:schemeClr>
                          </a:solidFill>
                          <a:latin typeface="Airial"/>
                        </a:rPr>
                        <a:t> applies</a:t>
                      </a:r>
                      <a:endParaRPr lang="en-ZA" sz="1200" dirty="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Flu Vaccine</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algn="ctr"/>
                      <a:r>
                        <a:rPr lang="en-ZA" sz="1200" dirty="0" smtClean="0">
                          <a:latin typeface="Airial"/>
                        </a:rPr>
                        <a:t>1 per beneficiary</a:t>
                      </a:r>
                      <a:endParaRPr lang="en-ZA" sz="1200" dirty="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Pneumonia Programme</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algn="ctr"/>
                      <a:r>
                        <a:rPr lang="en-ZA" sz="1200" dirty="0" smtClean="0">
                          <a:latin typeface="Airial"/>
                        </a:rPr>
                        <a:t>Protocol applies</a:t>
                      </a:r>
                      <a:endParaRPr lang="en-ZA" sz="1200" dirty="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Paediatric Immunisations</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360040">
                <a:tc>
                  <a:txBody>
                    <a:bodyPr/>
                    <a:lstStyle/>
                    <a:p>
                      <a:r>
                        <a:rPr lang="en-ZA" sz="1200" b="1" dirty="0" smtClean="0">
                          <a:latin typeface="Airial"/>
                        </a:rPr>
                        <a:t>Back Rehabilitation Programme (DBC)</a:t>
                      </a:r>
                      <a:endParaRPr lang="en-ZA" sz="1200" b="1" dirty="0">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Female Contraceptives</a:t>
                      </a:r>
                      <a:endParaRPr lang="en-ZA" sz="1200" b="1" dirty="0">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Up to R1 400 PF</a:t>
                      </a:r>
                    </a:p>
                  </a:txBody>
                  <a:tcPr marL="91448" marR="91448" marT="45727" marB="45727">
                    <a:solidFill>
                      <a:srgbClr val="E1E580">
                        <a:alpha val="20000"/>
                      </a:srgbClr>
                    </a:solidFill>
                  </a:tcPr>
                </a:tc>
              </a:tr>
              <a:tr h="360040">
                <a:tc>
                  <a:txBody>
                    <a:bodyPr/>
                    <a:lstStyle/>
                    <a:p>
                      <a:r>
                        <a:rPr lang="en-ZA" sz="1200" b="1" dirty="0" smtClean="0">
                          <a:latin typeface="Airial"/>
                        </a:rPr>
                        <a:t>Preventative Dentistry</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HIB Titre</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Mammogram</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288032">
                <a:tc>
                  <a:txBody>
                    <a:bodyPr/>
                    <a:lstStyle/>
                    <a:p>
                      <a:r>
                        <a:rPr lang="en-ZA" sz="1200" b="1" dirty="0" smtClean="0">
                          <a:latin typeface="Airial"/>
                        </a:rPr>
                        <a:t>PAP smear</a:t>
                      </a:r>
                      <a:endParaRPr lang="en-ZA" sz="1200" b="1" dirty="0">
                        <a:solidFill>
                          <a:schemeClr val="tx1">
                            <a:lumMod val="95000"/>
                            <a:lumOff val="5000"/>
                          </a:schemeClr>
                        </a:solidFill>
                        <a:latin typeface="Airial"/>
                      </a:endParaRPr>
                    </a:p>
                  </a:txBody>
                  <a:tcPr marL="91448" marR="91448" marT="45727" marB="45727">
                    <a:solidFill>
                      <a:srgbClr val="E1E5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8" marR="91448" marT="45727" marB="45727">
                    <a:solidFill>
                      <a:srgbClr val="E1E580">
                        <a:alpha val="20000"/>
                      </a:srgbClr>
                    </a:solidFill>
                  </a:tcPr>
                </a:tc>
              </a:tr>
              <a:tr h="527179">
                <a:tc>
                  <a:txBody>
                    <a:bodyPr/>
                    <a:lstStyle/>
                    <a:p>
                      <a:pPr algn="l"/>
                      <a:r>
                        <a:rPr lang="en-US" sz="1200" b="1" i="0" u="none" strike="noStrike" baseline="0" dirty="0" smtClean="0">
                          <a:latin typeface="Airial"/>
                          <a:cs typeface="Arial" pitchFamily="34" charset="0"/>
                        </a:rPr>
                        <a:t>Biometric screenings: Glucose, Cholesterol, Blood Pressure measurement and Body Mass Index calculation.</a:t>
                      </a:r>
                      <a:endParaRPr lang="en-ZA" sz="1200" b="1" dirty="0">
                        <a:latin typeface="Airial"/>
                        <a:cs typeface="Arial" pitchFamily="34" charset="0"/>
                      </a:endParaRPr>
                    </a:p>
                  </a:txBody>
                  <a:tcPr marL="91448" marR="91448" marT="45683" marB="45683">
                    <a:solidFill>
                      <a:srgbClr val="E1E580">
                        <a:alpha val="2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From selected Clicks, Dis-Chem and Script</a:t>
                      </a:r>
                      <a:r>
                        <a:rPr lang="en-ZA" sz="1200" baseline="0" dirty="0" smtClean="0">
                          <a:latin typeface="Airial"/>
                        </a:rPr>
                        <a:t> Savers Pharmacies</a:t>
                      </a:r>
                      <a:endParaRPr lang="en-ZA" sz="1200" dirty="0" smtClean="0">
                        <a:latin typeface="Airial"/>
                      </a:endParaRPr>
                    </a:p>
                  </a:txBody>
                  <a:tcPr marL="91448" marR="91448" marT="45683" marB="45683">
                    <a:solidFill>
                      <a:srgbClr val="E1E580">
                        <a:alpha val="20000"/>
                      </a:srgb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36448223"/>
              </p:ext>
            </p:extLst>
          </p:nvPr>
        </p:nvGraphicFramePr>
        <p:xfrm>
          <a:off x="1331640" y="4797152"/>
          <a:ext cx="6192688" cy="1440160"/>
        </p:xfrm>
        <a:graphic>
          <a:graphicData uri="http://schemas.openxmlformats.org/drawingml/2006/table">
            <a:tbl>
              <a:tblPr firstRow="1" bandRow="1">
                <a:tableStyleId>{93296810-A885-4BE3-A3E7-6D5BEEA58F35}</a:tableStyleId>
              </a:tblPr>
              <a:tblGrid>
                <a:gridCol w="3384376"/>
                <a:gridCol w="2808312"/>
              </a:tblGrid>
              <a:tr h="288032">
                <a:tc gridSpan="2">
                  <a:txBody>
                    <a:bodyPr/>
                    <a:lstStyle/>
                    <a:p>
                      <a:pPr algn="ctr"/>
                      <a:r>
                        <a:rPr lang="en-ZA" sz="1200" dirty="0" smtClean="0">
                          <a:solidFill>
                            <a:schemeClr val="tx1"/>
                          </a:solidFill>
                          <a:latin typeface="Arial"/>
                        </a:rPr>
                        <a:t>Contributions</a:t>
                      </a:r>
                      <a:endParaRPr lang="en-ZA" sz="1200" dirty="0">
                        <a:solidFill>
                          <a:schemeClr val="tx1"/>
                        </a:solidFill>
                        <a:latin typeface="Arial"/>
                      </a:endParaRPr>
                    </a:p>
                  </a:txBody>
                  <a:tcPr marL="91442" marR="91442" marT="45784" marB="45784">
                    <a:solidFill>
                      <a:srgbClr val="E1E558"/>
                    </a:solidFill>
                  </a:tcPr>
                </a:tc>
                <a:tc hMerge="1">
                  <a:txBody>
                    <a:bodyPr/>
                    <a:lstStyle/>
                    <a:p>
                      <a:endParaRPr lang="en-ZA"/>
                    </a:p>
                  </a:txBody>
                  <a:tcPr/>
                </a:tc>
              </a:tr>
              <a:tr h="390783">
                <a:tc>
                  <a:txBody>
                    <a:bodyPr/>
                    <a:lstStyle/>
                    <a:p>
                      <a:r>
                        <a:rPr lang="en-ZA" sz="1200" b="1" dirty="0" smtClean="0">
                          <a:solidFill>
                            <a:schemeClr val="tx1"/>
                          </a:solidFill>
                          <a:latin typeface="Arial"/>
                        </a:rPr>
                        <a:t>Principal</a:t>
                      </a:r>
                      <a:r>
                        <a:rPr lang="en-ZA" sz="1200" b="1" baseline="0" dirty="0" smtClean="0">
                          <a:solidFill>
                            <a:schemeClr val="tx1"/>
                          </a:solidFill>
                          <a:latin typeface="Arial"/>
                        </a:rPr>
                        <a:t> Member</a:t>
                      </a:r>
                      <a:endParaRPr lang="en-ZA" sz="1200" b="1" dirty="0" smtClean="0">
                        <a:solidFill>
                          <a:schemeClr val="tx1"/>
                        </a:solidFill>
                        <a:latin typeface="Arial"/>
                      </a:endParaRPr>
                    </a:p>
                  </a:txBody>
                  <a:tcPr marL="91442" marR="91442" marT="45784" marB="45784">
                    <a:solidFill>
                      <a:srgbClr val="ECF180">
                        <a:alpha val="20000"/>
                      </a:srgbClr>
                    </a:solidFill>
                  </a:tcPr>
                </a:tc>
                <a:tc>
                  <a:txBody>
                    <a:bodyPr/>
                    <a:lstStyle/>
                    <a:p>
                      <a:pPr algn="ctr"/>
                      <a:r>
                        <a:rPr lang="en-ZA" sz="1200" dirty="0" smtClean="0">
                          <a:solidFill>
                            <a:schemeClr val="tx1"/>
                          </a:solidFill>
                          <a:latin typeface="Arial"/>
                        </a:rPr>
                        <a:t>R2 655</a:t>
                      </a:r>
                      <a:endParaRPr lang="en-ZA" sz="1200" dirty="0">
                        <a:solidFill>
                          <a:schemeClr val="tx1"/>
                        </a:solidFill>
                        <a:latin typeface="Arial"/>
                      </a:endParaRPr>
                    </a:p>
                  </a:txBody>
                  <a:tcPr marL="91442" marR="91442" marT="45784" marB="45784">
                    <a:solidFill>
                      <a:srgbClr val="ECF180">
                        <a:alpha val="20000"/>
                      </a:srgbClr>
                    </a:solidFill>
                  </a:tcPr>
                </a:tc>
              </a:tr>
              <a:tr h="401305">
                <a:tc>
                  <a:txBody>
                    <a:bodyPr/>
                    <a:lstStyle/>
                    <a:p>
                      <a:r>
                        <a:rPr lang="en-ZA" sz="1200" b="1" dirty="0" smtClean="0">
                          <a:solidFill>
                            <a:schemeClr val="tx1"/>
                          </a:solidFill>
                          <a:latin typeface="Arial"/>
                        </a:rPr>
                        <a:t>Adult</a:t>
                      </a:r>
                      <a:r>
                        <a:rPr lang="en-ZA" sz="1200" b="1" baseline="0" dirty="0" smtClean="0">
                          <a:solidFill>
                            <a:schemeClr val="tx1"/>
                          </a:solidFill>
                          <a:latin typeface="Arial"/>
                        </a:rPr>
                        <a:t> Dependant</a:t>
                      </a:r>
                      <a:endParaRPr lang="en-ZA" sz="1200" b="1" dirty="0">
                        <a:solidFill>
                          <a:schemeClr val="tx1"/>
                        </a:solidFill>
                        <a:latin typeface="Arial"/>
                      </a:endParaRPr>
                    </a:p>
                  </a:txBody>
                  <a:tcPr marL="91442" marR="91442" marT="45784" marB="45784">
                    <a:solidFill>
                      <a:srgbClr val="ECF180">
                        <a:alpha val="20000"/>
                      </a:srgbClr>
                    </a:solidFill>
                  </a:tcPr>
                </a:tc>
                <a:tc>
                  <a:txBody>
                    <a:bodyPr/>
                    <a:lstStyle/>
                    <a:p>
                      <a:pPr algn="ctr"/>
                      <a:r>
                        <a:rPr lang="en-ZA" sz="1200" dirty="0" smtClean="0">
                          <a:solidFill>
                            <a:schemeClr val="tx1"/>
                          </a:solidFill>
                          <a:latin typeface="Arial"/>
                        </a:rPr>
                        <a:t>R2 193</a:t>
                      </a:r>
                      <a:endParaRPr lang="en-ZA" sz="1200" dirty="0">
                        <a:solidFill>
                          <a:schemeClr val="tx1"/>
                        </a:solidFill>
                        <a:latin typeface="Arial"/>
                      </a:endParaRPr>
                    </a:p>
                  </a:txBody>
                  <a:tcPr marL="91442" marR="91442" marT="45784" marB="45784">
                    <a:solidFill>
                      <a:srgbClr val="ECF180">
                        <a:alpha val="20000"/>
                      </a:srgbClr>
                    </a:solidFill>
                  </a:tcPr>
                </a:tc>
              </a:tr>
              <a:tr h="360040">
                <a:tc>
                  <a:txBody>
                    <a:bodyPr/>
                    <a:lstStyle/>
                    <a:p>
                      <a:r>
                        <a:rPr lang="en-ZA" sz="1200" b="1" dirty="0" smtClean="0">
                          <a:solidFill>
                            <a:schemeClr val="tx1"/>
                          </a:solidFill>
                          <a:latin typeface="Arial"/>
                        </a:rPr>
                        <a:t>Child</a:t>
                      </a:r>
                      <a:r>
                        <a:rPr lang="en-ZA" sz="1200" b="1" baseline="0" dirty="0" smtClean="0">
                          <a:solidFill>
                            <a:schemeClr val="tx1"/>
                          </a:solidFill>
                          <a:latin typeface="Arial"/>
                        </a:rPr>
                        <a:t> Dependant</a:t>
                      </a:r>
                      <a:endParaRPr lang="en-ZA" sz="1200" b="1" dirty="0">
                        <a:solidFill>
                          <a:schemeClr val="tx1"/>
                        </a:solidFill>
                        <a:latin typeface="Arial"/>
                      </a:endParaRPr>
                    </a:p>
                  </a:txBody>
                  <a:tcPr marL="91442" marR="91442" marT="45784" marB="45784">
                    <a:solidFill>
                      <a:srgbClr val="ECF18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R657</a:t>
                      </a:r>
                    </a:p>
                  </a:txBody>
                  <a:tcPr marL="91442" marR="91442" marT="45784" marB="45784">
                    <a:solidFill>
                      <a:srgbClr val="ECF180">
                        <a:alpha val="20000"/>
                      </a:srgb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69731"/>
            <a:ext cx="1048606" cy="322437"/>
          </a:xfrm>
          <a:prstGeom prst="rect">
            <a:avLst/>
          </a:prstGeom>
        </p:spPr>
      </p:pic>
    </p:spTree>
    <p:extLst>
      <p:ext uri="{BB962C8B-B14F-4D97-AF65-F5344CB8AC3E}">
        <p14:creationId xmlns:p14="http://schemas.microsoft.com/office/powerpoint/2010/main" val="123124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30685044"/>
              </p:ext>
            </p:extLst>
          </p:nvPr>
        </p:nvGraphicFramePr>
        <p:xfrm>
          <a:off x="1331640" y="1124744"/>
          <a:ext cx="6192688" cy="4266380"/>
        </p:xfrm>
        <a:graphic>
          <a:graphicData uri="http://schemas.openxmlformats.org/drawingml/2006/table">
            <a:tbl>
              <a:tblPr firstRow="1" bandRow="1">
                <a:tableStyleId>{93296810-A885-4BE3-A3E7-6D5BEEA58F35}</a:tableStyleId>
              </a:tblPr>
              <a:tblGrid>
                <a:gridCol w="6192688"/>
              </a:tblGrid>
              <a:tr h="409822">
                <a:tc>
                  <a:txBody>
                    <a:bodyPr/>
                    <a:lstStyle/>
                    <a:p>
                      <a:pPr algn="ctr"/>
                      <a:r>
                        <a:rPr lang="en-ZA" sz="1400" dirty="0" smtClean="0">
                          <a:solidFill>
                            <a:srgbClr val="000000"/>
                          </a:solidFill>
                          <a:latin typeface="Airial"/>
                        </a:rPr>
                        <a:t>Annual</a:t>
                      </a:r>
                      <a:r>
                        <a:rPr lang="en-ZA" sz="1400" baseline="0" dirty="0" smtClean="0">
                          <a:solidFill>
                            <a:srgbClr val="000000"/>
                          </a:solidFill>
                          <a:latin typeface="Airial"/>
                        </a:rPr>
                        <a:t> Savings Account</a:t>
                      </a:r>
                      <a:endParaRPr lang="en-ZA" sz="1400" dirty="0">
                        <a:solidFill>
                          <a:srgbClr val="000000"/>
                        </a:solidFill>
                        <a:latin typeface="Airial"/>
                      </a:endParaRPr>
                    </a:p>
                  </a:txBody>
                  <a:tcPr marL="91448" marR="91448" marT="45727" marB="45727">
                    <a:solidFill>
                      <a:srgbClr val="E1E558"/>
                    </a:solidFill>
                  </a:tcPr>
                </a:tc>
              </a:tr>
              <a:tr h="409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aseline="0" dirty="0" smtClean="0">
                          <a:latin typeface="Arial" pitchFamily="34" charset="0"/>
                          <a:cs typeface="Arial" pitchFamily="34" charset="0"/>
                        </a:rPr>
                        <a:t>Out-of-hospital benefits are paid from the Annual Savings Account at 100% of cost.</a:t>
                      </a:r>
                      <a:endParaRPr lang="en-ZA" sz="1400" b="0" dirty="0" smtClean="0">
                        <a:solidFill>
                          <a:schemeClr val="tx1"/>
                        </a:solidFill>
                        <a:latin typeface="Arial" pitchFamily="34" charset="0"/>
                        <a:cs typeface="Arial" pitchFamily="34" charset="0"/>
                      </a:endParaRPr>
                    </a:p>
                    <a:p>
                      <a:endParaRPr lang="en-ZA" sz="1400" b="1" dirty="0">
                        <a:solidFill>
                          <a:schemeClr val="tx1">
                            <a:lumMod val="95000"/>
                            <a:lumOff val="5000"/>
                          </a:schemeClr>
                        </a:solidFill>
                        <a:latin typeface="Airial"/>
                      </a:endParaRPr>
                    </a:p>
                  </a:txBody>
                  <a:tcPr marL="91448" marR="91448" marT="45727" marB="45727">
                    <a:solidFill>
                      <a:srgbClr val="E1E580">
                        <a:alpha val="20000"/>
                      </a:srgbClr>
                    </a:solidFill>
                  </a:tcPr>
                </a:tc>
              </a:tr>
              <a:tr h="983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Once the Annual</a:t>
                      </a:r>
                      <a:r>
                        <a:rPr lang="en-ZA" sz="1400" baseline="0" dirty="0" smtClean="0">
                          <a:latin typeface="Arial" pitchFamily="34" charset="0"/>
                          <a:cs typeface="Arial" pitchFamily="34" charset="0"/>
                        </a:rPr>
                        <a:t> Savings Account is depleted, benefits will be paid from limited Scheme Risk in accordance with Bestmed tariff and protocols. </a:t>
                      </a:r>
                      <a:endParaRPr lang="en-ZA" sz="1400" b="0" dirty="0" smtClean="0">
                        <a:solidFill>
                          <a:schemeClr val="tx1"/>
                        </a:solidFill>
                        <a:latin typeface="Arial" pitchFamily="34" charset="0"/>
                        <a:cs typeface="Arial" pitchFamily="34" charset="0"/>
                      </a:endParaRPr>
                    </a:p>
                    <a:p>
                      <a:pPr algn="l"/>
                      <a:endParaRPr lang="en-ZA" sz="1400" b="1" dirty="0">
                        <a:latin typeface="Airial"/>
                        <a:cs typeface="Arial" pitchFamily="34" charset="0"/>
                      </a:endParaRPr>
                    </a:p>
                  </a:txBody>
                  <a:tcPr marL="91448" marR="91448" marT="45683" marB="45683">
                    <a:solidFill>
                      <a:srgbClr val="E1E580">
                        <a:alpha val="20000"/>
                      </a:srgbClr>
                    </a:solidFill>
                  </a:tcPr>
                </a:tc>
              </a:tr>
              <a:tr h="983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Vested Savings Account: All unused</a:t>
                      </a:r>
                      <a:r>
                        <a:rPr lang="en-ZA" sz="1400" baseline="0" dirty="0" smtClean="0">
                          <a:latin typeface="Arial" pitchFamily="34" charset="0"/>
                          <a:cs typeface="Arial" pitchFamily="34" charset="0"/>
                        </a:rPr>
                        <a:t> funds in the Annual savings Account at the end of a year will be carried over to the Vested Savings account of the following year and will remain your property and accumulates to your credit. Interest is paid on vested savings.</a:t>
                      </a:r>
                      <a:endParaRPr lang="en-ZA" sz="1400" b="0" dirty="0" smtClean="0">
                        <a:solidFill>
                          <a:schemeClr val="tx1"/>
                        </a:solidFill>
                        <a:latin typeface="Arial" pitchFamily="34" charset="0"/>
                        <a:cs typeface="Arial" pitchFamily="34" charset="0"/>
                      </a:endParaRPr>
                    </a:p>
                    <a:p>
                      <a:pPr algn="l"/>
                      <a:endParaRPr lang="en-ZA" sz="1400" b="1" dirty="0">
                        <a:latin typeface="Airial"/>
                        <a:cs typeface="Arial" pitchFamily="34" charset="0"/>
                      </a:endParaRPr>
                    </a:p>
                  </a:txBody>
                  <a:tcPr marL="91448" marR="91448" marT="45683" marB="45683">
                    <a:solidFill>
                      <a:srgbClr val="E1E580">
                        <a:alpha val="20000"/>
                      </a:srgbClr>
                    </a:solidFill>
                  </a:tcPr>
                </a:tc>
              </a:tr>
              <a:tr h="9834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Funds</a:t>
                      </a:r>
                      <a:r>
                        <a:rPr lang="en-ZA" sz="1400" baseline="0" dirty="0" smtClean="0">
                          <a:latin typeface="Arial" pitchFamily="34" charset="0"/>
                          <a:cs typeface="Arial" pitchFamily="34" charset="0"/>
                        </a:rPr>
                        <a:t> in the Vested Savings Account will only be utilised for claims when both the Annual Savings Account and scheme Risk Benefits are depleted.</a:t>
                      </a:r>
                      <a:endParaRPr lang="en-ZA" sz="1400" b="0" dirty="0" smtClean="0">
                        <a:solidFill>
                          <a:schemeClr val="tx1"/>
                        </a:solidFill>
                        <a:latin typeface="Arial" pitchFamily="34" charset="0"/>
                        <a:cs typeface="Arial" pitchFamily="34" charset="0"/>
                      </a:endParaRPr>
                    </a:p>
                    <a:p>
                      <a:pPr algn="l"/>
                      <a:endParaRPr lang="en-ZA" sz="1400" b="1" dirty="0">
                        <a:latin typeface="Airial"/>
                        <a:cs typeface="Arial" pitchFamily="34" charset="0"/>
                      </a:endParaRPr>
                    </a:p>
                  </a:txBody>
                  <a:tcPr marL="91448" marR="91448" marT="45683" marB="45683">
                    <a:solidFill>
                      <a:srgbClr val="E1E580">
                        <a:alpha val="20000"/>
                      </a:srgbClr>
                    </a:solidFill>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69731"/>
            <a:ext cx="1048606" cy="322437"/>
          </a:xfrm>
          <a:prstGeom prst="rect">
            <a:avLst/>
          </a:prstGeom>
        </p:spPr>
      </p:pic>
    </p:spTree>
    <p:extLst>
      <p:ext uri="{BB962C8B-B14F-4D97-AF65-F5344CB8AC3E}">
        <p14:creationId xmlns:p14="http://schemas.microsoft.com/office/powerpoint/2010/main" val="32882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5" name="TextBox 4"/>
          <p:cNvSpPr txBox="1"/>
          <p:nvPr/>
        </p:nvSpPr>
        <p:spPr>
          <a:xfrm>
            <a:off x="750652" y="1095375"/>
            <a:ext cx="3518135" cy="2031325"/>
          </a:xfrm>
          <a:prstGeom prst="rect">
            <a:avLst/>
          </a:prstGeom>
          <a:noFill/>
        </p:spPr>
        <p:txBody>
          <a:bodyPr wrap="square" rtlCol="0">
            <a:spAutoFit/>
          </a:bodyPr>
          <a:lstStyle/>
          <a:p>
            <a:pPr algn="just"/>
            <a:endParaRPr lang="en-US" sz="1400" dirty="0">
              <a:latin typeface="Arial" pitchFamily="34" charset="0"/>
              <a:cs typeface="Arial" pitchFamily="34" charset="0"/>
            </a:endParaRPr>
          </a:p>
          <a:p>
            <a:pPr algn="just"/>
            <a:r>
              <a:rPr lang="en-US" sz="1400" b="1" dirty="0">
                <a:latin typeface="Arial" pitchFamily="34" charset="0"/>
                <a:cs typeface="Arial" pitchFamily="34" charset="0"/>
              </a:rPr>
              <a:t>CDL 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30% </a:t>
            </a:r>
            <a:r>
              <a:rPr lang="en-US" sz="1400" dirty="0">
                <a:latin typeface="Arial" pitchFamily="34" charset="0"/>
                <a:cs typeface="Arial" pitchFamily="34" charset="0"/>
              </a:rPr>
              <a:t>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smtClean="0">
                <a:latin typeface="Arial" pitchFamily="34" charset="0"/>
                <a:cs typeface="Arial" pitchFamily="34" charset="0"/>
              </a:rPr>
              <a:t>16 </a:t>
            </a:r>
            <a:r>
              <a:rPr lang="en-US" sz="1400" dirty="0">
                <a:latin typeface="Arial" pitchFamily="34" charset="0"/>
                <a:cs typeface="Arial" pitchFamily="34" charset="0"/>
              </a:rPr>
              <a:t>conditions covered at 85% of </a:t>
            </a:r>
            <a:endParaRPr lang="en-US" sz="1400" dirty="0" smtClean="0">
              <a:latin typeface="Arial" pitchFamily="34" charset="0"/>
              <a:cs typeface="Arial" pitchFamily="34" charset="0"/>
            </a:endParaRPr>
          </a:p>
          <a:p>
            <a:pPr algn="just" fontAlgn="base"/>
            <a:r>
              <a:rPr lang="en-US" sz="1400" dirty="0" smtClean="0">
                <a:latin typeface="Arial" pitchFamily="34" charset="0"/>
                <a:cs typeface="Arial" pitchFamily="34" charset="0"/>
              </a:rPr>
              <a:t>Bestmed </a:t>
            </a:r>
            <a:r>
              <a:rPr lang="en-US" sz="1400" dirty="0">
                <a:latin typeface="Arial" pitchFamily="34" charset="0"/>
                <a:cs typeface="Arial" pitchFamily="34" charset="0"/>
              </a:rPr>
              <a:t>tariff</a:t>
            </a:r>
            <a:endParaRPr lang="en-ZA" sz="1400" dirty="0">
              <a:latin typeface="Arial" pitchFamily="34" charset="0"/>
              <a:cs typeface="Arial" pitchFamily="34" charset="0"/>
            </a:endParaRPr>
          </a:p>
          <a:p>
            <a:pPr algn="just" fontAlgn="base"/>
            <a:r>
              <a:rPr lang="en-US" sz="1400" dirty="0" smtClean="0">
                <a:latin typeface="Arial" pitchFamily="34" charset="0"/>
                <a:cs typeface="Arial" pitchFamily="34" charset="0"/>
              </a:rPr>
              <a:t>Limited to </a:t>
            </a:r>
            <a:r>
              <a:rPr lang="en-US" sz="1400" b="1" dirty="0" smtClean="0">
                <a:latin typeface="Arial" pitchFamily="34" charset="0"/>
                <a:cs typeface="Arial" pitchFamily="34" charset="0"/>
              </a:rPr>
              <a:t>M = R6 500,  M1+  = R12 900</a:t>
            </a:r>
            <a:endParaRPr lang="en-GB" b="1" dirty="0" smtClean="0"/>
          </a:p>
        </p:txBody>
      </p:sp>
      <p:graphicFrame>
        <p:nvGraphicFramePr>
          <p:cNvPr id="6" name="Table 5"/>
          <p:cNvGraphicFramePr>
            <a:graphicFrameLocks noGrp="1"/>
          </p:cNvGraphicFramePr>
          <p:nvPr>
            <p:extLst>
              <p:ext uri="{D42A27DB-BD31-4B8C-83A1-F6EECF244321}">
                <p14:modId xmlns:p14="http://schemas.microsoft.com/office/powerpoint/2010/main" val="3541306993"/>
              </p:ext>
            </p:extLst>
          </p:nvPr>
        </p:nvGraphicFramePr>
        <p:xfrm>
          <a:off x="789143" y="3126700"/>
          <a:ext cx="3492617" cy="1958484"/>
        </p:xfrm>
        <a:graphic>
          <a:graphicData uri="http://schemas.openxmlformats.org/drawingml/2006/table">
            <a:tbl>
              <a:tblPr firstRow="1" bandRow="1">
                <a:tableStyleId>{5C22544A-7EE6-4342-B048-85BDC9FD1C3A}</a:tableStyleId>
              </a:tblPr>
              <a:tblGrid>
                <a:gridCol w="447413"/>
                <a:gridCol w="3045204"/>
              </a:tblGrid>
              <a:tr h="0">
                <a:tc>
                  <a:txBody>
                    <a:bodyPr/>
                    <a:lstStyle/>
                    <a:p>
                      <a:endParaRPr lang="en-US" sz="1400" b="1" dirty="0">
                        <a:solidFill>
                          <a:schemeClr val="bg1"/>
                        </a:solidFill>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Non</a:t>
                      </a:r>
                      <a:r>
                        <a:rPr lang="en-US" sz="1400" b="1" baseline="0" dirty="0" smtClean="0">
                          <a:latin typeface="Arial" panose="020B0604020202020204" pitchFamily="34" charset="0"/>
                          <a:cs typeface="Arial" panose="020B0604020202020204" pitchFamily="34" charset="0"/>
                        </a:rPr>
                        <a:t>-CDL Conditions</a:t>
                      </a:r>
                      <a:endParaRPr lang="en-US" sz="1400" b="1" dirty="0">
                        <a:solidFill>
                          <a:schemeClr val="bg1"/>
                        </a:solidFill>
                        <a:latin typeface="Arial" panose="020B0604020202020204" pitchFamily="34" charset="0"/>
                        <a:cs typeface="Arial" panose="020B0604020202020204"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1</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ADD / ADHD</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2</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Acne- severe</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3</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Eczema</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4</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Allergic Rhinitis</a:t>
                      </a:r>
                      <a:endParaRPr lang="en-US" sz="1400" b="0" dirty="0">
                        <a:solidFill>
                          <a:schemeClr val="bg1"/>
                        </a:solidFill>
                        <a:latin typeface="Arial" pitchFamily="34" charset="0"/>
                        <a:cs typeface="Arial" pitchFamily="34" charset="0"/>
                      </a:endParaRPr>
                    </a:p>
                  </a:txBody>
                  <a:tcPr/>
                </a:tc>
              </a:tr>
              <a:tr h="434484">
                <a:tc>
                  <a:txBody>
                    <a:bodyPr/>
                    <a:lstStyle/>
                    <a:p>
                      <a:r>
                        <a:rPr lang="en-US" sz="1400" b="0" dirty="0" smtClean="0">
                          <a:latin typeface="Arial" panose="020B0604020202020204" pitchFamily="34" charset="0"/>
                          <a:cs typeface="Arial" panose="020B0604020202020204" pitchFamily="34" charset="0"/>
                        </a:rPr>
                        <a:t>5</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Migraine Prophylaxis</a:t>
                      </a:r>
                      <a:endParaRPr lang="en-US" sz="1400" b="0" dirty="0">
                        <a:solidFill>
                          <a:schemeClr val="bg1"/>
                        </a:solidFill>
                        <a:latin typeface="Arial" pitchFamily="34" charset="0"/>
                        <a:cs typeface="Arial" pitchFamily="34"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40202608"/>
              </p:ext>
            </p:extLst>
          </p:nvPr>
        </p:nvGraphicFramePr>
        <p:xfrm>
          <a:off x="4427984" y="1196752"/>
          <a:ext cx="3492617" cy="3869495"/>
        </p:xfrm>
        <a:graphic>
          <a:graphicData uri="http://schemas.openxmlformats.org/drawingml/2006/table">
            <a:tbl>
              <a:tblPr firstRow="1" bandRow="1">
                <a:tableStyleId>{5C22544A-7EE6-4342-B048-85BDC9FD1C3A}</a:tableStyleId>
              </a:tblPr>
              <a:tblGrid>
                <a:gridCol w="447413"/>
                <a:gridCol w="3045204"/>
              </a:tblGrid>
              <a:tr h="342821">
                <a:tc>
                  <a:txBody>
                    <a:bodyPr/>
                    <a:lstStyle/>
                    <a:p>
                      <a:endParaRPr lang="en-US" sz="1400" b="1" dirty="0">
                        <a:solidFill>
                          <a:schemeClr val="bg1"/>
                        </a:solidFill>
                        <a:latin typeface="Arial" pitchFamily="34" charset="0"/>
                        <a:cs typeface="Arial"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Non-CDL Conditions</a:t>
                      </a:r>
                      <a:endParaRPr lang="en-US" sz="1400" b="1" dirty="0">
                        <a:solidFill>
                          <a:schemeClr val="bg1"/>
                        </a:solidFill>
                        <a:latin typeface="Arial" pitchFamily="34" charset="0"/>
                        <a:cs typeface="Arial" pitchFamily="34" charset="0"/>
                      </a:endParaRPr>
                    </a:p>
                  </a:txBody>
                  <a:tcPr/>
                </a:tc>
              </a:tr>
              <a:tr h="257116">
                <a:tc>
                  <a:txBody>
                    <a:bodyPr/>
                    <a:lstStyle/>
                    <a:p>
                      <a:r>
                        <a:rPr lang="en-US" sz="1400" b="0" dirty="0" smtClean="0">
                          <a:latin typeface="Arial" panose="020B0604020202020204" pitchFamily="34" charset="0"/>
                          <a:cs typeface="Arial" panose="020B0604020202020204" pitchFamily="34" charset="0"/>
                        </a:rPr>
                        <a:t>6</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Gout Prophylaxis</a:t>
                      </a:r>
                      <a:endParaRPr lang="en-US" sz="1400" b="0" dirty="0">
                        <a:solidFill>
                          <a:schemeClr val="bg1"/>
                        </a:solidFill>
                        <a:latin typeface="Arial" pitchFamily="34" charset="0"/>
                        <a:cs typeface="Arial" pitchFamily="34" charset="0"/>
                      </a:endParaRPr>
                    </a:p>
                  </a:txBody>
                  <a:tcPr/>
                </a:tc>
              </a:tr>
              <a:tr h="257116">
                <a:tc>
                  <a:txBody>
                    <a:bodyPr/>
                    <a:lstStyle/>
                    <a:p>
                      <a:r>
                        <a:rPr lang="en-US" sz="1400" b="0" dirty="0" smtClean="0">
                          <a:latin typeface="Arial" panose="020B0604020202020204" pitchFamily="34" charset="0"/>
                          <a:cs typeface="Arial" panose="020B0604020202020204" pitchFamily="34" charset="0"/>
                        </a:rPr>
                        <a:t>7</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Endometriosis</a:t>
                      </a:r>
                      <a:endParaRPr lang="en-US" sz="1400" b="0" dirty="0">
                        <a:solidFill>
                          <a:schemeClr val="bg1"/>
                        </a:solidFill>
                        <a:latin typeface="Arial" pitchFamily="34" charset="0"/>
                        <a:cs typeface="Arial" pitchFamily="34" charset="0"/>
                      </a:endParaRPr>
                    </a:p>
                  </a:txBody>
                  <a:tcPr/>
                </a:tc>
              </a:tr>
              <a:tr h="257193">
                <a:tc>
                  <a:txBody>
                    <a:bodyPr/>
                    <a:lstStyle/>
                    <a:p>
                      <a:r>
                        <a:rPr lang="en-US" sz="1400" b="0" dirty="0" smtClean="0">
                          <a:latin typeface="Arial" panose="020B0604020202020204" pitchFamily="34" charset="0"/>
                          <a:cs typeface="Arial" panose="020B0604020202020204" pitchFamily="34" charset="0"/>
                        </a:rPr>
                        <a:t>8</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Major Depression</a:t>
                      </a:r>
                      <a:endParaRPr lang="en-US" sz="1400" b="0" dirty="0">
                        <a:solidFill>
                          <a:schemeClr val="bg1"/>
                        </a:solidFill>
                        <a:latin typeface="Arial" pitchFamily="34" charset="0"/>
                        <a:cs typeface="Arial" pitchFamily="34" charset="0"/>
                      </a:endParaRPr>
                    </a:p>
                  </a:txBody>
                  <a:tcPr/>
                </a:tc>
              </a:tr>
              <a:tr h="260638">
                <a:tc>
                  <a:txBody>
                    <a:bodyPr/>
                    <a:lstStyle/>
                    <a:p>
                      <a:r>
                        <a:rPr lang="en-US" sz="1400" b="0" dirty="0" smtClean="0">
                          <a:latin typeface="Arial" panose="020B0604020202020204" pitchFamily="34" charset="0"/>
                          <a:cs typeface="Arial" panose="020B0604020202020204" pitchFamily="34" charset="0"/>
                        </a:rPr>
                        <a:t>9</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Chronic Anaemia</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10</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Polycystic Ovarian Disease</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11</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Graves Disease</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12</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Obsessive Compulsive</a:t>
                      </a:r>
                      <a:r>
                        <a:rPr lang="en-US" sz="1400" b="0" baseline="0" dirty="0" smtClean="0">
                          <a:latin typeface="Arial" panose="020B0604020202020204" pitchFamily="34" charset="0"/>
                          <a:cs typeface="Arial" panose="020B0604020202020204" pitchFamily="34" charset="0"/>
                        </a:rPr>
                        <a:t> Disorder</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13</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Stroke</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14</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Paraplegic /</a:t>
                      </a:r>
                      <a:r>
                        <a:rPr lang="en-US" sz="1400" b="0" baseline="0" dirty="0" smtClean="0">
                          <a:latin typeface="Arial" panose="020B0604020202020204" pitchFamily="34" charset="0"/>
                          <a:cs typeface="Arial" panose="020B0604020202020204" pitchFamily="34" charset="0"/>
                        </a:rPr>
                        <a:t> Quadriplegia</a:t>
                      </a:r>
                      <a:endParaRPr lang="en-US" sz="1400" b="0" dirty="0">
                        <a:solidFill>
                          <a:schemeClr val="bg1"/>
                        </a:solidFill>
                        <a:latin typeface="Arial" pitchFamily="34" charset="0"/>
                        <a:cs typeface="Arial" pitchFamily="34" charset="0"/>
                      </a:endParaRPr>
                    </a:p>
                  </a:txBody>
                  <a:tcPr/>
                </a:tc>
              </a:tr>
              <a:tr h="333779">
                <a:tc>
                  <a:txBody>
                    <a:bodyPr/>
                    <a:lstStyle/>
                    <a:p>
                      <a:r>
                        <a:rPr lang="en-US" sz="1400" b="0" dirty="0" smtClean="0">
                          <a:latin typeface="Arial" panose="020B0604020202020204" pitchFamily="34" charset="0"/>
                          <a:cs typeface="Arial" panose="020B0604020202020204" pitchFamily="34" charset="0"/>
                        </a:rPr>
                        <a:t>15</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Pulmonary</a:t>
                      </a:r>
                      <a:r>
                        <a:rPr lang="en-US" sz="1400" b="0" baseline="0" dirty="0" smtClean="0">
                          <a:latin typeface="Arial" panose="020B0604020202020204" pitchFamily="34" charset="0"/>
                          <a:cs typeface="Arial" panose="020B0604020202020204" pitchFamily="34" charset="0"/>
                        </a:rPr>
                        <a:t> Embolism</a:t>
                      </a:r>
                      <a:endParaRPr lang="en-US" sz="1400" b="0" dirty="0" smtClean="0">
                        <a:solidFill>
                          <a:schemeClr val="bg1"/>
                        </a:solidFill>
                        <a:latin typeface="Arial" pitchFamily="34" charset="0"/>
                        <a:cs typeface="Arial" pitchFamily="34" charset="0"/>
                      </a:endParaRPr>
                    </a:p>
                  </a:txBody>
                  <a:tcPr/>
                </a:tc>
              </a:tr>
              <a:tr h="229633">
                <a:tc>
                  <a:txBody>
                    <a:bodyPr/>
                    <a:lstStyle/>
                    <a:p>
                      <a:r>
                        <a:rPr lang="en-US" sz="1400" b="0" dirty="0" smtClean="0">
                          <a:latin typeface="Arial" panose="020B0604020202020204" pitchFamily="34" charset="0"/>
                          <a:cs typeface="Arial" panose="020B0604020202020204" pitchFamily="34" charset="0"/>
                        </a:rPr>
                        <a:t>16</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Female Menopause</a:t>
                      </a:r>
                      <a:endParaRPr lang="en-US" sz="1400" b="0" dirty="0">
                        <a:solidFill>
                          <a:schemeClr val="bg1"/>
                        </a:solidFill>
                        <a:latin typeface="Arial" pitchFamily="34" charset="0"/>
                        <a:cs typeface="Arial" pitchFamily="34" charset="0"/>
                      </a:endParaRPr>
                    </a:p>
                  </a:txBody>
                  <a:tcPr/>
                </a:tc>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69731"/>
            <a:ext cx="1048606" cy="322437"/>
          </a:xfrm>
          <a:prstGeom prst="rect">
            <a:avLst/>
          </a:prstGeom>
        </p:spPr>
      </p:pic>
    </p:spTree>
    <p:extLst>
      <p:ext uri="{BB962C8B-B14F-4D97-AF65-F5344CB8AC3E}">
        <p14:creationId xmlns:p14="http://schemas.microsoft.com/office/powerpoint/2010/main" val="3273121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842992" cy="885031"/>
          </a:xfrm>
        </p:spPr>
        <p:txBody>
          <a:bodyPr/>
          <a:lstStyle/>
          <a:p>
            <a:r>
              <a:rPr lang="en-US" dirty="0" smtClean="0"/>
              <a:t>Performance Indicators – Overview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39513719"/>
              </p:ext>
            </p:extLst>
          </p:nvPr>
        </p:nvGraphicFramePr>
        <p:xfrm>
          <a:off x="323528" y="692696"/>
          <a:ext cx="8496944" cy="5361424"/>
        </p:xfrm>
        <a:graphic>
          <a:graphicData uri="http://schemas.openxmlformats.org/drawingml/2006/table">
            <a:tbl>
              <a:tblPr firstRow="1" bandRow="1">
                <a:tableStyleId>{5C22544A-7EE6-4342-B048-85BDC9FD1C3A}</a:tableStyleId>
              </a:tblPr>
              <a:tblGrid>
                <a:gridCol w="3965240"/>
                <a:gridCol w="2265852"/>
                <a:gridCol w="2265852"/>
              </a:tblGrid>
              <a:tr h="576064">
                <a:tc>
                  <a:txBody>
                    <a:bodyPr/>
                    <a:lstStyle/>
                    <a:p>
                      <a:r>
                        <a:rPr lang="en-US" sz="1400" b="1" dirty="0" smtClean="0">
                          <a:latin typeface="Arial" panose="020B0604020202020204" pitchFamily="34" charset="0"/>
                          <a:cs typeface="Arial" panose="020B0604020202020204" pitchFamily="34" charset="0"/>
                        </a:rPr>
                        <a:t>Item</a:t>
                      </a:r>
                      <a:endParaRPr lang="en-US" sz="1400" b="1" dirty="0">
                        <a:solidFill>
                          <a:schemeClr val="bg1"/>
                        </a:solidFill>
                        <a:latin typeface="Arial" pitchFamily="34" charset="0"/>
                        <a:cs typeface="Arial" pitchFamily="34" charset="0"/>
                      </a:endParaRPr>
                    </a:p>
                  </a:txBody>
                  <a:tcPr/>
                </a:tc>
                <a:tc>
                  <a:txBody>
                    <a:bodyPr/>
                    <a:lstStyle/>
                    <a:p>
                      <a:pPr algn="ctr"/>
                      <a:r>
                        <a:rPr lang="en-US" sz="1400" b="1" dirty="0" smtClean="0">
                          <a:latin typeface="Arial" panose="020B0604020202020204" pitchFamily="34" charset="0"/>
                          <a:cs typeface="Arial" panose="020B0604020202020204" pitchFamily="34" charset="0"/>
                        </a:rPr>
                        <a:t>2012 </a:t>
                      </a:r>
                    </a:p>
                    <a:p>
                      <a:pPr algn="ctr"/>
                      <a:endParaRPr lang="en-US" sz="1400" b="1" dirty="0">
                        <a:solidFill>
                          <a:schemeClr val="bg1"/>
                        </a:solidFill>
                        <a:latin typeface="Arial" pitchFamily="34" charset="0"/>
                        <a:cs typeface="Arial"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2013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(unaudited as at</a:t>
                      </a:r>
                      <a:r>
                        <a:rPr lang="en-US" sz="1400" b="1" baseline="0" dirty="0" smtClean="0">
                          <a:latin typeface="Arial" panose="020B0604020202020204" pitchFamily="34" charset="0"/>
                          <a:cs typeface="Arial" panose="020B0604020202020204" pitchFamily="34" charset="0"/>
                        </a:rPr>
                        <a:t> 31 Jul)</a:t>
                      </a:r>
                      <a:endParaRPr lang="en-US" sz="1400" b="1" dirty="0" smtClean="0">
                        <a:solidFill>
                          <a:schemeClr val="bg1"/>
                        </a:solidFill>
                        <a:latin typeface="Arial" pitchFamily="34" charset="0"/>
                        <a:cs typeface="Arial" pitchFamily="34" charset="0"/>
                      </a:endParaRPr>
                    </a:p>
                  </a:txBody>
                  <a:tcPr/>
                </a:tc>
              </a:tr>
              <a:tr h="487450">
                <a:tc>
                  <a:txBody>
                    <a:bodyPr/>
                    <a:lstStyle/>
                    <a:p>
                      <a:r>
                        <a:rPr lang="en-US" sz="1400" b="0" dirty="0" smtClean="0">
                          <a:solidFill>
                            <a:schemeClr val="tx1"/>
                          </a:solidFill>
                          <a:latin typeface="Arial" panose="020B0604020202020204" pitchFamily="34" charset="0"/>
                          <a:cs typeface="Arial" panose="020B0604020202020204" pitchFamily="34" charset="0"/>
                        </a:rPr>
                        <a:t>Administrator</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Self-administered</a:t>
                      </a:r>
                      <a:r>
                        <a:rPr lang="en-US" sz="1400" b="0" baseline="0" dirty="0" smtClean="0">
                          <a:solidFill>
                            <a:schemeClr val="tx1"/>
                          </a:solidFill>
                          <a:latin typeface="Arial" panose="020B0604020202020204" pitchFamily="34" charset="0"/>
                          <a:cs typeface="Arial" panose="020B0604020202020204" pitchFamily="34" charset="0"/>
                        </a:rPr>
                        <a:t> (01/07/2012)</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Self-administered</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Reserves (000)</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R777 413</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R969 505</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Solvency</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30.22%</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26.80%</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Number of Principal Members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73 715</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81 888</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Number of Lives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154 222</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172 443</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Dependant Ratio</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1:1.09</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1:1.1</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Average Age (Principal Members)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48.97</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48.86</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Average Age (All</a:t>
                      </a:r>
                      <a:r>
                        <a:rPr lang="en-US" sz="1400" b="0" baseline="0" dirty="0" smtClean="0">
                          <a:solidFill>
                            <a:schemeClr val="tx1"/>
                          </a:solidFill>
                          <a:latin typeface="Arial" panose="020B0604020202020204" pitchFamily="34" charset="0"/>
                          <a:cs typeface="Arial" panose="020B0604020202020204" pitchFamily="34" charset="0"/>
                        </a:rPr>
                        <a:t> Beneficiaries)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37.4</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37.66</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Percentage</a:t>
                      </a:r>
                      <a:r>
                        <a:rPr lang="en-US" sz="1400" b="0" baseline="0" dirty="0" smtClean="0">
                          <a:solidFill>
                            <a:schemeClr val="tx1"/>
                          </a:solidFill>
                          <a:latin typeface="Arial" panose="020B0604020202020204" pitchFamily="34" charset="0"/>
                          <a:cs typeface="Arial" panose="020B0604020202020204" pitchFamily="34" charset="0"/>
                        </a:rPr>
                        <a:t> of Members older than 65</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17.8%</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17.97%</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Average Increases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8.99% (2013)</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9.29% (2014)</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Claims Ratio</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86.75%</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88.41%</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Average Contribution per Member per Month</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R2 668</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R2 841</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Average Claim</a:t>
                      </a:r>
                      <a:r>
                        <a:rPr lang="en-US" sz="1400" b="0" baseline="0" dirty="0" smtClean="0">
                          <a:solidFill>
                            <a:schemeClr val="tx1"/>
                          </a:solidFill>
                          <a:latin typeface="Arial" panose="020B0604020202020204" pitchFamily="34" charset="0"/>
                          <a:cs typeface="Arial" panose="020B0604020202020204" pitchFamily="34" charset="0"/>
                        </a:rPr>
                        <a:t> per Member per Month</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R2 314</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R2 721</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Administration Fees (% of contributions)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11.5%</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10.3%</a:t>
                      </a:r>
                      <a:endParaRPr lang="en-US" sz="1400" b="0" dirty="0">
                        <a:solidFill>
                          <a:schemeClr val="tx1"/>
                        </a:solidFill>
                        <a:latin typeface="Arial" pitchFamily="34" charset="0"/>
                        <a:cs typeface="Arial" pitchFamily="34" charset="0"/>
                      </a:endParaRPr>
                    </a:p>
                  </a:txBody>
                  <a:tcPr/>
                </a:tc>
              </a:tr>
              <a:tr h="286735">
                <a:tc>
                  <a:txBody>
                    <a:bodyPr/>
                    <a:lstStyle/>
                    <a:p>
                      <a:r>
                        <a:rPr lang="en-US" sz="1400" b="0" dirty="0" smtClean="0">
                          <a:solidFill>
                            <a:schemeClr val="tx1"/>
                          </a:solidFill>
                          <a:latin typeface="Arial" panose="020B0604020202020204" pitchFamily="34" charset="0"/>
                          <a:cs typeface="Arial" panose="020B0604020202020204" pitchFamily="34" charset="0"/>
                        </a:rPr>
                        <a:t>Managed Care Fees</a:t>
                      </a:r>
                      <a:r>
                        <a:rPr lang="en-US" sz="1400" b="0" baseline="0" dirty="0" smtClean="0">
                          <a:solidFill>
                            <a:schemeClr val="tx1"/>
                          </a:solidFill>
                          <a:latin typeface="Arial" panose="020B0604020202020204" pitchFamily="34" charset="0"/>
                          <a:cs typeface="Arial" panose="020B0604020202020204" pitchFamily="34" charset="0"/>
                        </a:rPr>
                        <a:t> (% of contributions)</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1.83%</a:t>
                      </a:r>
                      <a:endParaRPr lang="en-US" sz="1400" b="0" dirty="0">
                        <a:solidFill>
                          <a:schemeClr val="tx1"/>
                        </a:solidFill>
                        <a:latin typeface="Arial" pitchFamily="34" charset="0"/>
                        <a:cs typeface="Arial" pitchFamily="34" charset="0"/>
                      </a:endParaRPr>
                    </a:p>
                  </a:txBody>
                  <a:tcPr/>
                </a:tc>
                <a:tc>
                  <a:txBody>
                    <a:bodyPr/>
                    <a:lstStyle/>
                    <a:p>
                      <a:pPr algn="ctr"/>
                      <a:r>
                        <a:rPr lang="en-US" sz="1400" b="0" dirty="0" smtClean="0">
                          <a:solidFill>
                            <a:schemeClr val="tx1"/>
                          </a:solidFill>
                          <a:latin typeface="Arial" panose="020B0604020202020204" pitchFamily="34" charset="0"/>
                          <a:cs typeface="Arial" panose="020B0604020202020204" pitchFamily="34" charset="0"/>
                        </a:rPr>
                        <a:t>1.75%</a:t>
                      </a:r>
                      <a:endParaRPr lang="en-US" sz="1400" b="0" dirty="0">
                        <a:solidFill>
                          <a:schemeClr val="tx1"/>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3974588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11"/>
            <a:ext cx="9180216" cy="6885162"/>
          </a:xfrm>
          <a:prstGeom prst="rect">
            <a:avLst/>
          </a:prstGeom>
        </p:spPr>
      </p:pic>
    </p:spTree>
    <p:extLst>
      <p:ext uri="{BB962C8B-B14F-4D97-AF65-F5344CB8AC3E}">
        <p14:creationId xmlns:p14="http://schemas.microsoft.com/office/powerpoint/2010/main" val="3672931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Pace Benefit Changes</a:t>
            </a:r>
            <a:endParaRPr lang="en-US" dirty="0"/>
          </a:p>
        </p:txBody>
      </p:sp>
      <p:sp>
        <p:nvSpPr>
          <p:cNvPr id="4" name="Rectangle 3"/>
          <p:cNvSpPr/>
          <p:nvPr/>
        </p:nvSpPr>
        <p:spPr>
          <a:xfrm>
            <a:off x="156820" y="1071682"/>
            <a:ext cx="8836177" cy="5601533"/>
          </a:xfrm>
          <a:prstGeom prst="rect">
            <a:avLst/>
          </a:prstGeom>
        </p:spPr>
        <p:txBody>
          <a:bodyPr wrap="square">
            <a:spAutoFit/>
          </a:bodyPr>
          <a:lstStyle/>
          <a:p>
            <a:pPr marL="285750" indent="-285750">
              <a:buFont typeface="Arial" pitchFamily="34" charset="0"/>
              <a:buChar char="•"/>
            </a:pPr>
            <a:r>
              <a:rPr lang="en-GB" dirty="0">
                <a:latin typeface="Airial"/>
              </a:rPr>
              <a:t>Contribution </a:t>
            </a:r>
            <a:r>
              <a:rPr lang="en-GB" dirty="0" smtClean="0">
                <a:latin typeface="Airial"/>
              </a:rPr>
              <a:t>Increases</a:t>
            </a:r>
          </a:p>
          <a:p>
            <a:pPr marL="285750" indent="-285750">
              <a:buFont typeface="Arial" pitchFamily="34" charset="0"/>
              <a:buChar char="•"/>
            </a:pPr>
            <a:endParaRPr lang="en-US" b="1" dirty="0">
              <a:latin typeface="Airial"/>
            </a:endParaRPr>
          </a:p>
          <a:p>
            <a:r>
              <a:rPr lang="en-GB" b="1" dirty="0" smtClean="0">
                <a:latin typeface="Airial"/>
              </a:rPr>
              <a:t>	Pace1	 </a:t>
            </a:r>
            <a:r>
              <a:rPr lang="en-GB" dirty="0" smtClean="0">
                <a:latin typeface="Airial"/>
              </a:rPr>
              <a:t>10.0%			</a:t>
            </a:r>
          </a:p>
          <a:p>
            <a:r>
              <a:rPr lang="en-GB" b="1" dirty="0" smtClean="0">
                <a:latin typeface="Airial"/>
              </a:rPr>
              <a:t>	</a:t>
            </a:r>
          </a:p>
          <a:p>
            <a:r>
              <a:rPr lang="en-GB" b="1" dirty="0" smtClean="0">
                <a:latin typeface="Airial"/>
              </a:rPr>
              <a:t>	Pace2	</a:t>
            </a:r>
            <a:r>
              <a:rPr lang="en-GB" dirty="0" smtClean="0">
                <a:latin typeface="Airial"/>
              </a:rPr>
              <a:t> 10.0%</a:t>
            </a:r>
          </a:p>
          <a:p>
            <a:endParaRPr lang="en-GB" b="1" dirty="0" smtClean="0">
              <a:latin typeface="Airial"/>
            </a:endParaRPr>
          </a:p>
          <a:p>
            <a:r>
              <a:rPr lang="en-GB" b="1" dirty="0" smtClean="0">
                <a:latin typeface="Airial"/>
              </a:rPr>
              <a:t>	Pace3	</a:t>
            </a:r>
            <a:r>
              <a:rPr lang="en-GB" dirty="0">
                <a:latin typeface="Airial"/>
              </a:rPr>
              <a:t> </a:t>
            </a:r>
            <a:r>
              <a:rPr lang="en-GB" dirty="0" smtClean="0">
                <a:latin typeface="Airial"/>
              </a:rPr>
              <a:t> 9.50%</a:t>
            </a:r>
          </a:p>
          <a:p>
            <a:endParaRPr lang="en-GB" b="1" dirty="0" smtClean="0">
              <a:latin typeface="Airial"/>
            </a:endParaRPr>
          </a:p>
          <a:p>
            <a:r>
              <a:rPr lang="en-GB" b="1" dirty="0" smtClean="0">
                <a:latin typeface="Airial"/>
              </a:rPr>
              <a:t>	Pace4	  </a:t>
            </a:r>
            <a:r>
              <a:rPr lang="en-GB" dirty="0" smtClean="0">
                <a:latin typeface="Airial"/>
              </a:rPr>
              <a:t>7.50%</a:t>
            </a:r>
          </a:p>
          <a:p>
            <a:endParaRPr lang="en-US" dirty="0">
              <a:latin typeface="Airial"/>
            </a:endParaRPr>
          </a:p>
          <a:p>
            <a:pPr marL="285750" indent="-285750">
              <a:buFont typeface="Arial" pitchFamily="34" charset="0"/>
              <a:buChar char="•"/>
            </a:pPr>
            <a:r>
              <a:rPr lang="en-GB" dirty="0">
                <a:latin typeface="Airial"/>
              </a:rPr>
              <a:t>Limits increased </a:t>
            </a:r>
            <a:r>
              <a:rPr lang="en-GB" dirty="0" smtClean="0">
                <a:latin typeface="Airial"/>
              </a:rPr>
              <a:t>with </a:t>
            </a:r>
            <a:r>
              <a:rPr lang="en-US" dirty="0">
                <a:latin typeface="Airial"/>
                <a:cs typeface="Airial"/>
              </a:rPr>
              <a:t>contribution % </a:t>
            </a:r>
            <a:r>
              <a:rPr lang="en-US" dirty="0" smtClean="0">
                <a:latin typeface="Airial"/>
                <a:cs typeface="Airial"/>
              </a:rPr>
              <a:t>increase</a:t>
            </a:r>
            <a:r>
              <a:rPr lang="en-GB" dirty="0" smtClean="0">
                <a:latin typeface="Airial"/>
              </a:rPr>
              <a:t>, </a:t>
            </a:r>
            <a:r>
              <a:rPr lang="en-GB" dirty="0">
                <a:latin typeface="Airial"/>
              </a:rPr>
              <a:t>rounded off to the nearest </a:t>
            </a:r>
            <a:r>
              <a:rPr lang="en-GB" dirty="0" smtClean="0">
                <a:latin typeface="Airial"/>
              </a:rPr>
              <a:t>100.</a:t>
            </a:r>
          </a:p>
          <a:p>
            <a:pPr marL="285750" indent="-285750">
              <a:buFont typeface="Arial" pitchFamily="34" charset="0"/>
              <a:buChar char="•"/>
            </a:pPr>
            <a:endParaRPr lang="en-GB" dirty="0">
              <a:latin typeface="Airial"/>
            </a:endParaRPr>
          </a:p>
          <a:p>
            <a:pPr marL="285750" indent="-285750">
              <a:spcBef>
                <a:spcPts val="0"/>
              </a:spcBef>
              <a:buFont typeface="Arial" panose="020B0604020202020204" pitchFamily="34" charset="0"/>
              <a:buChar char="•"/>
            </a:pPr>
            <a:r>
              <a:rPr lang="en-ZA" dirty="0">
                <a:latin typeface="Arial" panose="020B0604020202020204" pitchFamily="34" charset="0"/>
                <a:cs typeface="Arial" panose="020B0604020202020204" pitchFamily="34" charset="0"/>
              </a:rPr>
              <a:t>Addition of the HPV vaccine (for prevention of cervical cancers) as a Preventative care benefit. Subject to protocol.</a:t>
            </a:r>
          </a:p>
          <a:p>
            <a:pPr marL="285750" indent="-285750">
              <a:spcBef>
                <a:spcPts val="0"/>
              </a:spcBef>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ZA" dirty="0">
                <a:latin typeface="Arial" panose="020B0604020202020204" pitchFamily="34" charset="0"/>
                <a:cs typeface="Arial" panose="020B0604020202020204" pitchFamily="34" charset="0"/>
              </a:rPr>
              <a:t>Increased maxima with the proportionate contribution increases.</a:t>
            </a:r>
          </a:p>
          <a:p>
            <a:pPr marL="285750" indent="-285750">
              <a:buFont typeface="Arial" pitchFamily="34" charset="0"/>
              <a:buChar char="•"/>
            </a:pPr>
            <a:endParaRPr lang="en-GB" dirty="0" smtClean="0">
              <a:latin typeface="Airial"/>
            </a:endParaRPr>
          </a:p>
          <a:p>
            <a:pPr marL="285750" indent="-285750">
              <a:buFont typeface="Arial" pitchFamily="34" charset="0"/>
              <a:buChar char="•"/>
            </a:pPr>
            <a:endParaRPr lang="en-GB" dirty="0">
              <a:latin typeface="Airial"/>
            </a:endParaRPr>
          </a:p>
          <a:p>
            <a:pPr marL="285750" indent="-285750">
              <a:buFont typeface="Arial" pitchFamily="34" charset="0"/>
              <a:buChar char="•"/>
            </a:pPr>
            <a:endParaRPr lang="en-GB" dirty="0" smtClean="0">
              <a:latin typeface="Airial"/>
            </a:endParaRPr>
          </a:p>
          <a:p>
            <a:endParaRPr lang="en-GB" sz="1600" dirty="0" smtClean="0">
              <a:latin typeface="Airial"/>
            </a:endParaRPr>
          </a:p>
        </p:txBody>
      </p:sp>
    </p:spTree>
    <p:extLst>
      <p:ext uri="{BB962C8B-B14F-4D97-AF65-F5344CB8AC3E}">
        <p14:creationId xmlns:p14="http://schemas.microsoft.com/office/powerpoint/2010/main" val="3191252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1045469"/>
            <a:ext cx="7931926" cy="54726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600" dirty="0">
                <a:solidFill>
                  <a:schemeClr val="tx1"/>
                </a:solidFill>
              </a:rPr>
              <a:t>Introduce and implement a competitive negotiated fee for Midwife Assisted Births</a:t>
            </a:r>
            <a:r>
              <a:rPr lang="en-ZA" sz="1600" dirty="0" smtClean="0">
                <a:solidFill>
                  <a:schemeClr val="tx1"/>
                </a:solidFill>
              </a:rPr>
              <a:t>.</a:t>
            </a:r>
          </a:p>
          <a:p>
            <a:pPr marL="457200" indent="-457200">
              <a:spcBef>
                <a:spcPts val="0"/>
              </a:spcBef>
            </a:pPr>
            <a:endParaRPr lang="en-ZA" sz="1600" dirty="0">
              <a:solidFill>
                <a:schemeClr val="tx1"/>
              </a:solidFill>
            </a:endParaRPr>
          </a:p>
          <a:p>
            <a:pPr marL="457200" indent="-457200">
              <a:spcBef>
                <a:spcPts val="0"/>
              </a:spcBef>
            </a:pPr>
            <a:r>
              <a:rPr lang="en-ZA" sz="1600" b="1" dirty="0" smtClean="0">
                <a:solidFill>
                  <a:srgbClr val="FF0000"/>
                </a:solidFill>
              </a:rPr>
              <a:t>Appliance benefit now subject to overall day-to-day limit  (previously not subject to day-to-day benefit)</a:t>
            </a:r>
          </a:p>
          <a:p>
            <a:pPr marL="457200" indent="-457200">
              <a:spcBef>
                <a:spcPts val="0"/>
              </a:spcBef>
            </a:pPr>
            <a:endParaRPr lang="en-ZA" sz="1600" dirty="0" smtClean="0">
              <a:solidFill>
                <a:schemeClr val="tx1"/>
              </a:solidFill>
            </a:endParaRPr>
          </a:p>
          <a:p>
            <a:pPr marL="457200" indent="-457200">
              <a:spcBef>
                <a:spcPts val="0"/>
              </a:spcBef>
            </a:pPr>
            <a:r>
              <a:rPr lang="en-ZA" sz="1600" b="1" dirty="0" smtClean="0">
                <a:solidFill>
                  <a:srgbClr val="FF0000"/>
                </a:solidFill>
              </a:rPr>
              <a:t>Added Maternity benefits (2 sonars and 12 antenatal consultations. Subject to day-to-day benefits.) – previously part of GP/Specialist visit benefit</a:t>
            </a:r>
          </a:p>
          <a:p>
            <a:pPr marL="457200" indent="-457200">
              <a:spcBef>
                <a:spcPts val="0"/>
              </a:spcBef>
            </a:pPr>
            <a:endParaRPr lang="en-ZA" sz="1600" dirty="0" smtClean="0">
              <a:solidFill>
                <a:schemeClr val="tx1"/>
              </a:solidFill>
            </a:endParaRPr>
          </a:p>
          <a:p>
            <a:pPr marL="457200" indent="-457200">
              <a:spcBef>
                <a:spcPts val="0"/>
              </a:spcBef>
            </a:pPr>
            <a:r>
              <a:rPr lang="en-ZA" sz="1600" b="1" dirty="0" smtClean="0">
                <a:solidFill>
                  <a:srgbClr val="FF0000"/>
                </a:solidFill>
              </a:rPr>
              <a:t>5 Non-CDL Conditions were removed. </a:t>
            </a:r>
            <a:endParaRPr lang="en-ZA" sz="1600" b="1" dirty="0">
              <a:solidFill>
                <a:srgbClr val="FF0000"/>
              </a:solidFill>
            </a:endParaRPr>
          </a:p>
          <a:p>
            <a:pPr marL="400050" lvl="1" indent="0">
              <a:spcBef>
                <a:spcPts val="0"/>
              </a:spcBef>
              <a:buNone/>
            </a:pPr>
            <a:r>
              <a:rPr lang="en-ZA" sz="1600" dirty="0" smtClean="0">
                <a:solidFill>
                  <a:schemeClr val="tx1"/>
                </a:solidFill>
              </a:rPr>
              <a:t>	Graves disease</a:t>
            </a:r>
          </a:p>
          <a:p>
            <a:pPr marL="400050" lvl="1" indent="0">
              <a:spcBef>
                <a:spcPts val="0"/>
              </a:spcBef>
              <a:buNone/>
            </a:pPr>
            <a:r>
              <a:rPr lang="en-ZA" sz="1600" dirty="0" smtClean="0">
                <a:solidFill>
                  <a:schemeClr val="tx1"/>
                </a:solidFill>
              </a:rPr>
              <a:t>	Obsessive compulsive disorder</a:t>
            </a:r>
          </a:p>
          <a:p>
            <a:pPr marL="400050" lvl="1" indent="0">
              <a:spcBef>
                <a:spcPts val="0"/>
              </a:spcBef>
              <a:buNone/>
            </a:pPr>
            <a:r>
              <a:rPr lang="en-ZA" sz="1600" dirty="0" smtClean="0">
                <a:solidFill>
                  <a:schemeClr val="tx1"/>
                </a:solidFill>
              </a:rPr>
              <a:t>	Stroke</a:t>
            </a:r>
          </a:p>
          <a:p>
            <a:pPr marL="400050" lvl="1" indent="0">
              <a:spcBef>
                <a:spcPts val="0"/>
              </a:spcBef>
              <a:buNone/>
            </a:pPr>
            <a:r>
              <a:rPr lang="en-ZA" sz="1600" dirty="0" smtClean="0">
                <a:solidFill>
                  <a:schemeClr val="tx1"/>
                </a:solidFill>
              </a:rPr>
              <a:t>	Paraplegia/Quadriplegia (meds to treat)</a:t>
            </a:r>
          </a:p>
          <a:p>
            <a:pPr marL="400050" lvl="1" indent="0">
              <a:spcBef>
                <a:spcPts val="0"/>
              </a:spcBef>
              <a:buNone/>
            </a:pPr>
            <a:r>
              <a:rPr lang="en-ZA" sz="1600" dirty="0" smtClean="0">
                <a:solidFill>
                  <a:schemeClr val="tx1"/>
                </a:solidFill>
              </a:rPr>
              <a:t>	Pulmonary embolism</a:t>
            </a:r>
          </a:p>
          <a:p>
            <a:pPr marL="457200" indent="-457200">
              <a:spcBef>
                <a:spcPts val="0"/>
              </a:spcBef>
            </a:pPr>
            <a:endParaRPr lang="en-ZA" sz="1600" dirty="0">
              <a:solidFill>
                <a:schemeClr val="tx1"/>
              </a:solidFill>
            </a:endParaRPr>
          </a:p>
          <a:p>
            <a:pPr marL="457200" indent="-457200">
              <a:spcBef>
                <a:spcPts val="0"/>
              </a:spcBef>
            </a:pPr>
            <a:r>
              <a:rPr lang="en-ZA" sz="1600" b="1" dirty="0" smtClean="0">
                <a:solidFill>
                  <a:srgbClr val="FF0000"/>
                </a:solidFill>
              </a:rPr>
              <a:t>Addition of the HPV vaccine </a:t>
            </a:r>
            <a:r>
              <a:rPr lang="en-ZA" sz="1600" dirty="0" smtClean="0">
                <a:solidFill>
                  <a:schemeClr val="tx1"/>
                </a:solidFill>
              </a:rPr>
              <a:t>(for prevention of cervical cancers) as a Preventative care benefit. Subject to protocol.</a:t>
            </a:r>
          </a:p>
          <a:p>
            <a:pPr marL="457200" indent="-457200">
              <a:spcBef>
                <a:spcPts val="0"/>
              </a:spcBef>
            </a:pPr>
            <a:endParaRPr lang="en-ZA" sz="1600" dirty="0" smtClean="0">
              <a:solidFill>
                <a:schemeClr val="tx1"/>
              </a:solidFill>
            </a:endParaRPr>
          </a:p>
          <a:p>
            <a:pPr marL="457200" indent="-457200">
              <a:spcBef>
                <a:spcPts val="0"/>
              </a:spcBef>
            </a:pPr>
            <a:r>
              <a:rPr lang="en-ZA" sz="1600" dirty="0" smtClean="0">
                <a:solidFill>
                  <a:schemeClr val="tx1"/>
                </a:solidFill>
              </a:rPr>
              <a:t>Increased maxima with the proportionate contribution increases.</a:t>
            </a: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299133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process re removed chronic conditions</a:t>
            </a:r>
            <a:endParaRPr lang="en-US" dirty="0"/>
          </a:p>
        </p:txBody>
      </p:sp>
      <p:sp>
        <p:nvSpPr>
          <p:cNvPr id="3" name="Content Placeholder 2"/>
          <p:cNvSpPr>
            <a:spLocks noGrp="1"/>
          </p:cNvSpPr>
          <p:nvPr>
            <p:ph idx="1"/>
          </p:nvPr>
        </p:nvSpPr>
        <p:spPr/>
        <p:txBody>
          <a:bodyPr>
            <a:normAutofit/>
          </a:bodyPr>
          <a:lstStyle/>
          <a:p>
            <a:r>
              <a:rPr lang="en-US" sz="2000" dirty="0" smtClean="0">
                <a:solidFill>
                  <a:schemeClr val="tx1"/>
                </a:solidFill>
              </a:rPr>
              <a:t>Members affected by the removal of the 5 conditions will receive separate communication during November and will be advised to upgrade to Beat4.</a:t>
            </a:r>
          </a:p>
          <a:p>
            <a:pPr marL="0" indent="0">
              <a:buNone/>
            </a:pPr>
            <a:endParaRPr lang="en-US" sz="2000" dirty="0" smtClean="0">
              <a:solidFill>
                <a:schemeClr val="tx1"/>
              </a:solidFill>
            </a:endParaRPr>
          </a:p>
          <a:p>
            <a:pPr>
              <a:spcBef>
                <a:spcPts val="0"/>
              </a:spcBef>
            </a:pPr>
            <a:r>
              <a:rPr lang="en-ZA" sz="2000" dirty="0" smtClean="0">
                <a:solidFill>
                  <a:schemeClr val="tx1"/>
                </a:solidFill>
              </a:rPr>
              <a:t>5 </a:t>
            </a:r>
            <a:r>
              <a:rPr lang="en-ZA" sz="2000" dirty="0">
                <a:solidFill>
                  <a:schemeClr val="tx1"/>
                </a:solidFill>
              </a:rPr>
              <a:t>Non-CDL Conditions were removed. </a:t>
            </a:r>
          </a:p>
          <a:p>
            <a:pPr marL="400050" lvl="1" indent="0">
              <a:spcBef>
                <a:spcPts val="0"/>
              </a:spcBef>
              <a:buNone/>
            </a:pPr>
            <a:r>
              <a:rPr lang="en-ZA" sz="2000" dirty="0">
                <a:solidFill>
                  <a:schemeClr val="tx1"/>
                </a:solidFill>
              </a:rPr>
              <a:t>	Graves disease</a:t>
            </a:r>
          </a:p>
          <a:p>
            <a:pPr marL="400050" lvl="1" indent="0">
              <a:spcBef>
                <a:spcPts val="0"/>
              </a:spcBef>
              <a:buNone/>
            </a:pPr>
            <a:r>
              <a:rPr lang="en-ZA" sz="2000" dirty="0">
                <a:solidFill>
                  <a:schemeClr val="tx1"/>
                </a:solidFill>
              </a:rPr>
              <a:t>	Obsessive compulsive disorder</a:t>
            </a:r>
          </a:p>
          <a:p>
            <a:pPr marL="400050" lvl="1" indent="0">
              <a:spcBef>
                <a:spcPts val="0"/>
              </a:spcBef>
              <a:buNone/>
            </a:pPr>
            <a:r>
              <a:rPr lang="en-ZA" sz="2000" dirty="0">
                <a:solidFill>
                  <a:schemeClr val="tx1"/>
                </a:solidFill>
              </a:rPr>
              <a:t>	Stroke</a:t>
            </a:r>
          </a:p>
          <a:p>
            <a:pPr marL="400050" lvl="1" indent="0">
              <a:spcBef>
                <a:spcPts val="0"/>
              </a:spcBef>
              <a:buNone/>
            </a:pPr>
            <a:r>
              <a:rPr lang="en-ZA" sz="2000" dirty="0">
                <a:solidFill>
                  <a:schemeClr val="tx1"/>
                </a:solidFill>
              </a:rPr>
              <a:t>	Paraplegia/Quadriplegia (meds to treat)</a:t>
            </a:r>
          </a:p>
          <a:p>
            <a:pPr marL="400050" lvl="1" indent="0">
              <a:spcBef>
                <a:spcPts val="0"/>
              </a:spcBef>
              <a:buNone/>
            </a:pPr>
            <a:r>
              <a:rPr lang="en-ZA" sz="2000" dirty="0">
                <a:solidFill>
                  <a:schemeClr val="tx1"/>
                </a:solidFill>
              </a:rPr>
              <a:t>	Pulmonary embolism</a:t>
            </a:r>
          </a:p>
        </p:txBody>
      </p:sp>
    </p:spTree>
    <p:extLst>
      <p:ext uri="{BB962C8B-B14F-4D97-AF65-F5344CB8AC3E}">
        <p14:creationId xmlns:p14="http://schemas.microsoft.com/office/powerpoint/2010/main" val="685912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78350616"/>
              </p:ext>
            </p:extLst>
          </p:nvPr>
        </p:nvGraphicFramePr>
        <p:xfrm>
          <a:off x="1011794" y="4369073"/>
          <a:ext cx="4379356" cy="1554440"/>
        </p:xfrm>
        <a:graphic>
          <a:graphicData uri="http://schemas.openxmlformats.org/drawingml/2006/table">
            <a:tbl>
              <a:tblPr/>
              <a:tblGrid>
                <a:gridCol w="4379356"/>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charset="0"/>
                          <a:cs typeface="Arial" charset="0"/>
                        </a:rPr>
                        <a:t>100% of </a:t>
                      </a:r>
                      <a:r>
                        <a:rPr kumimoji="0" lang="en-US" sz="1200" b="1" i="0" u="none" strike="noStrike" cap="none" normalizeH="0" baseline="0" dirty="0" smtClean="0">
                          <a:ln>
                            <a:noFill/>
                          </a:ln>
                          <a:solidFill>
                            <a:srgbClr val="000000"/>
                          </a:solidFill>
                          <a:effectLst/>
                          <a:latin typeface="Arial"/>
                          <a:ea typeface="ＭＳ Ｐゴシック" charset="0"/>
                          <a:cs typeface="Arial" charset="0"/>
                        </a:rPr>
                        <a:t>Bestmed </a:t>
                      </a:r>
                      <a:r>
                        <a:rPr kumimoji="0" lang="en-US" sz="1200" b="1" i="0" u="none" strike="noStrike" cap="none" normalizeH="0" baseline="0" dirty="0">
                          <a:ln>
                            <a:noFill/>
                          </a:ln>
                          <a:solidFill>
                            <a:srgbClr val="000000"/>
                          </a:solidFill>
                          <a:effectLst/>
                          <a:latin typeface="Arial"/>
                          <a:ea typeface="ＭＳ Ｐゴシック" charset="0"/>
                          <a:cs typeface="Arial" charset="0"/>
                        </a:rPr>
                        <a:t>tariff: Unlimited – Any Private Hospital</a:t>
                      </a:r>
                    </a:p>
                  </a:txBody>
                  <a:tcPr marT="45700" marB="45700"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charset="0"/>
                          <a:cs typeface="Arial" charset="0"/>
                        </a:rPr>
                        <a:t>Sub-limits :  </a:t>
                      </a:r>
                      <a:r>
                        <a:rPr kumimoji="0" lang="en-US" sz="1200" b="0" i="0" u="none" strike="noStrike" cap="none" normalizeH="0" baseline="0" dirty="0">
                          <a:ln>
                            <a:noFill/>
                          </a:ln>
                          <a:solidFill>
                            <a:srgbClr val="000000"/>
                          </a:solidFill>
                          <a:effectLst/>
                          <a:latin typeface="Arial"/>
                          <a:ea typeface="ＭＳ Ｐゴシック" charset="0"/>
                          <a:cs typeface="Arial" charset="0"/>
                        </a:rPr>
                        <a:t>Specific Benefits</a:t>
                      </a:r>
                    </a:p>
                  </a:txBody>
                  <a:tcPr marT="45700" marB="45700" horzOverflow="overflow">
                    <a:lnL>
                      <a:noFill/>
                    </a:lnL>
                    <a:lnR>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charset="0"/>
                          <a:cs typeface="Arial" charset="0"/>
                        </a:rPr>
                        <a:t>No Co-payments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charset="0"/>
                          <a:cs typeface="Arial" charset="0"/>
                        </a:rPr>
                        <a:t>Exclusions: </a:t>
                      </a:r>
                      <a:r>
                        <a:rPr kumimoji="0" lang="en-US" sz="1200" b="0" i="0" u="none" strike="noStrike" cap="none" normalizeH="0" baseline="0" dirty="0">
                          <a:ln>
                            <a:noFill/>
                          </a:ln>
                          <a:solidFill>
                            <a:srgbClr val="000000"/>
                          </a:solidFill>
                          <a:effectLst/>
                          <a:latin typeface="Arial"/>
                          <a:ea typeface="ＭＳ Ｐゴシック" charset="0"/>
                          <a:cs typeface="Arial" charset="0"/>
                        </a:rPr>
                        <a:t>Joint replacements (only paid in the event of PMB</a:t>
                      </a:r>
                      <a:r>
                        <a:rPr kumimoji="0" lang="en-US" sz="1200" b="0" i="0" u="none" strike="noStrike" cap="none" normalizeH="0" baseline="0" dirty="0" smtClean="0">
                          <a:ln>
                            <a:noFill/>
                          </a:ln>
                          <a:solidFill>
                            <a:srgbClr val="000000"/>
                          </a:solidFill>
                          <a:effectLst/>
                          <a:latin typeface="Arial"/>
                          <a:ea typeface="ＭＳ Ｐゴシック" charset="0"/>
                          <a:cs typeface="Arial" charset="0"/>
                        </a:rPr>
                        <a:t>) </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T="45700" marB="45700"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charset="0"/>
                          <a:cs typeface="Arial" charset="0"/>
                        </a:rPr>
                        <a:t>Emergencies </a:t>
                      </a:r>
                      <a:r>
                        <a:rPr kumimoji="0" lang="en-US" sz="1200" b="1" i="0" u="none" strike="noStrike" cap="none" normalizeH="0" baseline="0" dirty="0" smtClean="0">
                          <a:ln>
                            <a:noFill/>
                          </a:ln>
                          <a:solidFill>
                            <a:srgbClr val="000000"/>
                          </a:solidFill>
                          <a:effectLst/>
                          <a:latin typeface="Arial"/>
                          <a:ea typeface="ＭＳ Ｐゴシック" charset="0"/>
                          <a:cs typeface="Arial" charset="0"/>
                        </a:rPr>
                        <a:t>– ER24/ International Travel Insurance</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T="45700" marB="45700" horzOverflow="overflow">
                    <a:lnL>
                      <a:noFill/>
                    </a:lnL>
                    <a:lnR>
                      <a:noFill/>
                    </a:lnR>
                    <a:lnT>
                      <a:noFill/>
                    </a:lnT>
                    <a:lnB>
                      <a:noFill/>
                    </a:lnB>
                    <a:lnTlToBr>
                      <a:noFill/>
                    </a:lnTlToBr>
                    <a:lnBlToTr>
                      <a:noFill/>
                    </a:lnBlToTr>
                    <a:noFill/>
                  </a:tcPr>
                </a:tc>
              </a:tr>
            </a:tbl>
          </a:graphicData>
        </a:graphic>
      </p:graphicFrame>
      <p:sp>
        <p:nvSpPr>
          <p:cNvPr id="6" name="Rectangle 5"/>
          <p:cNvSpPr/>
          <p:nvPr/>
        </p:nvSpPr>
        <p:spPr>
          <a:xfrm>
            <a:off x="940357" y="4393084"/>
            <a:ext cx="71437" cy="13684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7" name="TextBox 6"/>
          <p:cNvSpPr txBox="1">
            <a:spLocks noChangeArrowheads="1"/>
          </p:cNvSpPr>
          <p:nvPr/>
        </p:nvSpPr>
        <p:spPr bwMode="auto">
          <a:xfrm rot="16200000">
            <a:off x="134470" y="4771454"/>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prstClr val="black"/>
                </a:solidFill>
                <a:latin typeface="Arial"/>
              </a:rPr>
              <a:t>Hospital </a:t>
            </a:r>
          </a:p>
          <a:p>
            <a:pPr algn="ctr" eaLnBrk="1" hangingPunct="1"/>
            <a:r>
              <a:rPr lang="en-US" sz="1200" b="1" dirty="0">
                <a:solidFill>
                  <a:prstClr val="black"/>
                </a:solidFill>
                <a:latin typeface="Arial"/>
              </a:rPr>
              <a:t>Benefit</a:t>
            </a:r>
          </a:p>
        </p:txBody>
      </p:sp>
      <p:graphicFrame>
        <p:nvGraphicFramePr>
          <p:cNvPr id="8" name="Table 7"/>
          <p:cNvGraphicFramePr>
            <a:graphicFrameLocks noGrp="1"/>
          </p:cNvGraphicFramePr>
          <p:nvPr>
            <p:extLst>
              <p:ext uri="{D42A27DB-BD31-4B8C-83A1-F6EECF244321}">
                <p14:modId xmlns:p14="http://schemas.microsoft.com/office/powerpoint/2010/main" val="3091142502"/>
              </p:ext>
            </p:extLst>
          </p:nvPr>
        </p:nvGraphicFramePr>
        <p:xfrm>
          <a:off x="1011794" y="2720410"/>
          <a:ext cx="4379356" cy="1463676"/>
        </p:xfrm>
        <a:graphic>
          <a:graphicData uri="http://schemas.openxmlformats.org/drawingml/2006/table">
            <a:tbl>
              <a:tblPr/>
              <a:tblGrid>
                <a:gridCol w="4379356"/>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PMBs</a:t>
                      </a:r>
                      <a:r>
                        <a:rPr kumimoji="0" lang="en-US" sz="1200" b="1" i="0" u="none" strike="noStrike" cap="none" normalizeH="0" baseline="0" dirty="0">
                          <a:ln>
                            <a:noFill/>
                          </a:ln>
                          <a:solidFill>
                            <a:schemeClr val="tx1"/>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100%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35% co-payment: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Non-formulary medicine</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10 </a:t>
                      </a:r>
                      <a:r>
                        <a:rPr kumimoji="0" lang="en-US" sz="1200" b="0" i="0" u="none" strike="noStrike" cap="none" normalizeH="0" baseline="0" dirty="0">
                          <a:ln>
                            <a:noFill/>
                          </a:ln>
                          <a:solidFill>
                            <a:schemeClr val="tx1"/>
                          </a:solidFill>
                          <a:effectLst/>
                          <a:latin typeface="Arial"/>
                          <a:ea typeface="ＭＳ Ｐゴシック" charset="0"/>
                          <a:cs typeface="Arial" charset="0"/>
                        </a:rPr>
                        <a:t>conditions covered at 85%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Limited to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M = R5 900</a:t>
                      </a:r>
                      <a:r>
                        <a:rPr kumimoji="0" lang="en-US" sz="1200" b="1" i="0" u="none" strike="noStrike" cap="none" normalizeH="0" baseline="0" dirty="0">
                          <a:ln>
                            <a:noFill/>
                          </a:ln>
                          <a:solidFill>
                            <a:schemeClr val="tx1"/>
                          </a:solidFill>
                          <a:effectLst/>
                          <a:latin typeface="Arial"/>
                          <a:ea typeface="ＭＳ Ｐゴシック" charset="0"/>
                          <a:cs typeface="Arial" charset="0"/>
                        </a:rPr>
                        <a:t>,</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M1+ = </a:t>
                      </a:r>
                      <a:r>
                        <a:rPr kumimoji="0" lang="en-US" sz="1200" b="1" i="0" u="none" strike="noStrike" cap="none" normalizeH="0" baseline="0" dirty="0">
                          <a:ln>
                            <a:noFill/>
                          </a:ln>
                          <a:solidFill>
                            <a:schemeClr val="tx1"/>
                          </a:solidFill>
                          <a:effectLst/>
                          <a:latin typeface="Arial"/>
                          <a:ea typeface="ＭＳ Ｐゴシック" charset="0"/>
                          <a:cs typeface="Arial" charset="0"/>
                        </a:rPr>
                        <a:t>R11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800</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sp>
        <p:nvSpPr>
          <p:cNvPr id="9" name="Rectangle 8"/>
          <p:cNvSpPr/>
          <p:nvPr/>
        </p:nvSpPr>
        <p:spPr>
          <a:xfrm>
            <a:off x="940357" y="843985"/>
            <a:ext cx="71437" cy="3340100"/>
          </a:xfrm>
          <a:prstGeom prst="rect">
            <a:avLst/>
          </a:prstGeom>
          <a:gradFill flip="none" rotWithShape="1">
            <a:gsLst>
              <a:gs pos="0">
                <a:srgbClr val="E46C0A"/>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TextBox 9"/>
          <p:cNvSpPr txBox="1">
            <a:spLocks noChangeArrowheads="1"/>
          </p:cNvSpPr>
          <p:nvPr/>
        </p:nvSpPr>
        <p:spPr bwMode="auto">
          <a:xfrm rot="16200000">
            <a:off x="-166863" y="3206895"/>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prstClr val="black"/>
                </a:solidFill>
                <a:latin typeface="Arial"/>
              </a:rPr>
              <a:t>Chronic Disease </a:t>
            </a:r>
          </a:p>
          <a:p>
            <a:pPr algn="ctr" eaLnBrk="1" hangingPunct="1"/>
            <a:r>
              <a:rPr lang="en-US" sz="1200" b="1" dirty="0">
                <a:solidFill>
                  <a:prstClr val="black"/>
                </a:solidFill>
                <a:latin typeface="Arial"/>
              </a:rPr>
              <a:t>Benefit</a:t>
            </a:r>
          </a:p>
        </p:txBody>
      </p:sp>
      <p:sp>
        <p:nvSpPr>
          <p:cNvPr id="11" name="TextBox 10"/>
          <p:cNvSpPr txBox="1">
            <a:spLocks noChangeArrowheads="1"/>
          </p:cNvSpPr>
          <p:nvPr/>
        </p:nvSpPr>
        <p:spPr bwMode="auto">
          <a:xfrm rot="16200000">
            <a:off x="59167" y="1561002"/>
            <a:ext cx="978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prstClr val="black"/>
                </a:solidFill>
                <a:latin typeface="Arial"/>
              </a:rPr>
              <a:t>Day-to-day</a:t>
            </a:r>
          </a:p>
          <a:p>
            <a:pPr algn="ctr" eaLnBrk="1" hangingPunct="1"/>
            <a:r>
              <a:rPr lang="en-US" sz="1200" b="1" dirty="0">
                <a:solidFill>
                  <a:prstClr val="black"/>
                </a:solidFill>
                <a:latin typeface="Arial"/>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2385697922"/>
              </p:ext>
            </p:extLst>
          </p:nvPr>
        </p:nvGraphicFramePr>
        <p:xfrm>
          <a:off x="991727" y="1010634"/>
          <a:ext cx="4373006" cy="1524014"/>
        </p:xfrm>
        <a:graphic>
          <a:graphicData uri="http://schemas.openxmlformats.org/drawingml/2006/table">
            <a:tbl>
              <a:tblPr firstRow="1" bandRow="1">
                <a:effectLst/>
                <a:tableStyleId>{5C22544A-7EE6-4342-B048-85BDC9FD1C3A}</a:tableStyleId>
              </a:tblPr>
              <a:tblGrid>
                <a:gridCol w="4373006"/>
              </a:tblGrid>
              <a:tr h="1342639">
                <a:tc>
                  <a:txBody>
                    <a:bodyPr/>
                    <a:lstStyle/>
                    <a:p>
                      <a:r>
                        <a:rPr lang="en-ZA" sz="1200" b="1" dirty="0" smtClean="0">
                          <a:solidFill>
                            <a:schemeClr val="tx1"/>
                          </a:solidFill>
                          <a:latin typeface="Arial"/>
                        </a:rPr>
                        <a:t>Subject to funds available in monthly</a:t>
                      </a:r>
                      <a:br>
                        <a:rPr lang="en-ZA" sz="1200" b="1" dirty="0" smtClean="0">
                          <a:solidFill>
                            <a:schemeClr val="tx1"/>
                          </a:solidFill>
                          <a:latin typeface="Arial"/>
                        </a:rPr>
                      </a:br>
                      <a:r>
                        <a:rPr lang="en-ZA" sz="1200" b="1" dirty="0" smtClean="0">
                          <a:solidFill>
                            <a:schemeClr val="tx1"/>
                          </a:solidFill>
                          <a:latin typeface="Arial"/>
                        </a:rPr>
                        <a:t>MSA then Scheme</a:t>
                      </a:r>
                      <a:r>
                        <a:rPr lang="en-ZA" sz="1200" b="1" baseline="0" dirty="0" smtClean="0">
                          <a:solidFill>
                            <a:schemeClr val="tx1"/>
                          </a:solidFill>
                          <a:latin typeface="Arial"/>
                        </a:rPr>
                        <a:t> Benefit</a:t>
                      </a:r>
                      <a:endParaRPr lang="en-ZA" sz="1200" b="1" dirty="0" smtClean="0">
                        <a:solidFill>
                          <a:schemeClr val="tx1"/>
                        </a:solidFill>
                        <a:latin typeface="Arial"/>
                      </a:endParaRPr>
                    </a:p>
                    <a:p>
                      <a:r>
                        <a:rPr lang="en-ZA" sz="1200" b="0" dirty="0" smtClean="0">
                          <a:solidFill>
                            <a:schemeClr val="tx1"/>
                          </a:solidFill>
                          <a:latin typeface="Arial"/>
                        </a:rPr>
                        <a:t>PM   :  R6</a:t>
                      </a:r>
                      <a:r>
                        <a:rPr lang="en-ZA" sz="1200" b="0" baseline="0" dirty="0" smtClean="0">
                          <a:solidFill>
                            <a:schemeClr val="tx1"/>
                          </a:solidFill>
                          <a:latin typeface="Arial"/>
                        </a:rPr>
                        <a:t> 276</a:t>
                      </a:r>
                      <a:r>
                        <a:rPr lang="en-ZA" sz="1200" b="0" dirty="0" smtClean="0">
                          <a:solidFill>
                            <a:schemeClr val="tx1"/>
                          </a:solidFill>
                          <a:latin typeface="Arial"/>
                        </a:rPr>
                        <a:t> per annum / R523 per month </a:t>
                      </a:r>
                      <a:r>
                        <a:rPr lang="en-ZA" sz="1200" b="0" baseline="0" dirty="0" smtClean="0">
                          <a:solidFill>
                            <a:schemeClr val="tx1"/>
                          </a:solidFill>
                          <a:latin typeface="Arial"/>
                        </a:rPr>
                        <a:t> </a:t>
                      </a:r>
                      <a:endParaRPr lang="en-ZA" sz="1200" b="0" dirty="0" smtClean="0">
                        <a:solidFill>
                          <a:schemeClr val="tx1"/>
                        </a:solidFill>
                        <a:latin typeface="Arial"/>
                      </a:endParaRPr>
                    </a:p>
                    <a:p>
                      <a:r>
                        <a:rPr lang="en-ZA" sz="1200" b="0" dirty="0" smtClean="0">
                          <a:solidFill>
                            <a:schemeClr val="tx1"/>
                          </a:solidFill>
                          <a:latin typeface="Arial"/>
                        </a:rPr>
                        <a:t>AD   :  R4</a:t>
                      </a:r>
                      <a:r>
                        <a:rPr lang="en-ZA" sz="1200" b="0" baseline="0" dirty="0" smtClean="0">
                          <a:solidFill>
                            <a:schemeClr val="tx1"/>
                          </a:solidFill>
                          <a:latin typeface="Arial"/>
                        </a:rPr>
                        <a:t> 404</a:t>
                      </a:r>
                      <a:r>
                        <a:rPr lang="en-ZA" sz="1200" b="0" dirty="0" smtClean="0">
                          <a:solidFill>
                            <a:schemeClr val="tx1"/>
                          </a:solidFill>
                          <a:latin typeface="Arial"/>
                        </a:rPr>
                        <a:t> </a:t>
                      </a:r>
                      <a:r>
                        <a:rPr lang="en-ZA" sz="1200" b="0" baseline="0" dirty="0" smtClean="0">
                          <a:solidFill>
                            <a:schemeClr val="tx1"/>
                          </a:solidFill>
                          <a:latin typeface="Arial"/>
                        </a:rPr>
                        <a:t>per annum / R367 per month</a:t>
                      </a:r>
                      <a:endParaRPr lang="en-ZA" sz="1200" b="0" dirty="0" smtClean="0">
                        <a:solidFill>
                          <a:schemeClr val="tx1"/>
                        </a:solidFill>
                        <a:latin typeface="Arial"/>
                      </a:endParaRPr>
                    </a:p>
                    <a:p>
                      <a:r>
                        <a:rPr lang="en-ZA" sz="1200" b="0" dirty="0" smtClean="0">
                          <a:solidFill>
                            <a:schemeClr val="tx1"/>
                          </a:solidFill>
                          <a:latin typeface="Arial"/>
                        </a:rPr>
                        <a:t>CD   :  R1</a:t>
                      </a:r>
                      <a:r>
                        <a:rPr lang="en-ZA" sz="1200" b="0" baseline="0" dirty="0" smtClean="0">
                          <a:solidFill>
                            <a:schemeClr val="tx1"/>
                          </a:solidFill>
                          <a:latin typeface="Arial"/>
                        </a:rPr>
                        <a:t> 584 per annum / R132 per month</a:t>
                      </a:r>
                    </a:p>
                    <a:p>
                      <a:pPr marL="0" marR="0" indent="0" algn="l" defTabSz="914400" rtl="0" eaLnBrk="1" fontAlgn="auto" latinLnBrk="0" hangingPunct="1">
                        <a:lnSpc>
                          <a:spcPct val="100000"/>
                        </a:lnSpc>
                        <a:spcBef>
                          <a:spcPts val="1200"/>
                        </a:spcBef>
                        <a:spcAft>
                          <a:spcPts val="0"/>
                        </a:spcAft>
                        <a:buClrTx/>
                        <a:buSzTx/>
                        <a:buFontTx/>
                        <a:buNone/>
                        <a:tabLst/>
                        <a:defRPr/>
                      </a:pPr>
                      <a:r>
                        <a:rPr lang="en-ZA" sz="1200" b="1" dirty="0" smtClean="0">
                          <a:solidFill>
                            <a:schemeClr val="tx1"/>
                          </a:solidFill>
                          <a:latin typeface="Arial"/>
                        </a:rPr>
                        <a:t>Day-to-day</a:t>
                      </a:r>
                      <a:r>
                        <a:rPr lang="en-ZA" sz="1200" b="1" baseline="0" dirty="0" smtClean="0">
                          <a:solidFill>
                            <a:schemeClr val="tx1"/>
                          </a:solidFill>
                          <a:latin typeface="Arial"/>
                        </a:rPr>
                        <a:t> Benefit M = R7 600;   M1+ = R15 200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solidFill>
                            <a:schemeClr val="tx1"/>
                          </a:solidFill>
                          <a:latin typeface="Arial"/>
                        </a:rPr>
                        <a:t>(Sub-limits apply)</a:t>
                      </a:r>
                      <a:endParaRPr lang="en-ZA" sz="1200" b="1" dirty="0" smtClean="0">
                        <a:solidFill>
                          <a:schemeClr val="tx1"/>
                        </a:solidFill>
                        <a:latin typeface="Arial"/>
                      </a:endParaRPr>
                    </a:p>
                  </a:txBody>
                  <a:tcPr marT="45727" marB="45727">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98074278"/>
              </p:ext>
            </p:extLst>
          </p:nvPr>
        </p:nvGraphicFramePr>
        <p:xfrm>
          <a:off x="5220072" y="188640"/>
          <a:ext cx="3744416" cy="5806296"/>
        </p:xfrm>
        <a:graphic>
          <a:graphicData uri="http://schemas.openxmlformats.org/drawingml/2006/table">
            <a:tbl>
              <a:tblPr firstRow="1" firstCol="1" bandRow="1">
                <a:tableStyleId>{10A1B5D5-9B99-4C35-A422-299274C87663}</a:tableStyleId>
              </a:tblPr>
              <a:tblGrid>
                <a:gridCol w="1869291"/>
                <a:gridCol w="1875125"/>
              </a:tblGrid>
              <a:tr h="3472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rial"/>
                        </a:rPr>
                        <a:t>Overall limits  M = R7 600, M1+ = R15 200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rial"/>
                        </a:rPr>
                        <a:t>Sub-Limits – Benefits</a:t>
                      </a:r>
                      <a:endParaRPr kumimoji="0" lang="en-US" sz="1200" b="1"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tc>
                <a:tc hMerge="1">
                  <a:txBody>
                    <a:bodyPr/>
                    <a:lstStyle/>
                    <a:p>
                      <a:endParaRPr lang="en-US"/>
                    </a:p>
                  </a:txBody>
                  <a:tcPr/>
                </a:tc>
              </a:tr>
              <a:tr h="522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Acute Medicine</a:t>
                      </a:r>
                      <a:endParaRPr kumimoji="0" lang="en-US" sz="1200" b="1"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     :  R1 </a:t>
                      </a:r>
                      <a:r>
                        <a:rPr kumimoji="0" lang="en-US" sz="1200" u="none" strike="noStrike" cap="none" normalizeH="0" baseline="0" dirty="0" smtClean="0">
                          <a:ln>
                            <a:noFill/>
                          </a:ln>
                          <a:effectLst/>
                          <a:latin typeface="Arial"/>
                        </a:rPr>
                        <a:t>700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R3 400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rial"/>
                        </a:rPr>
                        <a:t>Subject day-to-day</a:t>
                      </a:r>
                      <a:endParaRPr kumimoji="0" lang="en-US" sz="1200" u="none" strike="noStrike" cap="none" normalizeH="0" baseline="0" dirty="0">
                        <a:ln>
                          <a:noFill/>
                        </a:ln>
                        <a:effectLst/>
                        <a:latin typeface="Arial"/>
                      </a:endParaRPr>
                    </a:p>
                  </a:txBody>
                  <a:tcPr marL="91437" marR="91437" marT="45710" marB="45710" horzOverflow="overflow">
                    <a:lnL w="12700" cap="flat" cmpd="sng" algn="ctr">
                      <a:solidFill>
                        <a:srgbClr val="F79646"/>
                      </a:solidFill>
                      <a:prstDash val="solid"/>
                      <a:round/>
                      <a:headEnd type="none" w="med" len="med"/>
                      <a:tailEnd type="none" w="med" len="med"/>
                    </a:lnL>
                  </a:tcPr>
                </a:tc>
              </a:tr>
              <a:tr h="490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GP &amp; Specialist Consultations</a:t>
                      </a:r>
                      <a:endParaRPr kumimoji="0" lang="en-US" sz="1200" b="1"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     :  R1 </a:t>
                      </a:r>
                      <a:r>
                        <a:rPr kumimoji="0" lang="en-US" sz="1200" u="none" strike="noStrike" cap="none" normalizeH="0" baseline="0" dirty="0" smtClean="0">
                          <a:ln>
                            <a:noFill/>
                          </a:ln>
                          <a:effectLst/>
                          <a:latin typeface="Arial"/>
                        </a:rPr>
                        <a:t>500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R3 100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D0D0D"/>
                          </a:solidFill>
                          <a:effectLst/>
                          <a:latin typeface="Arial"/>
                          <a:ea typeface="ＭＳ Ｐゴシック" charset="0"/>
                          <a:cs typeface="Arial" charset="0"/>
                        </a:rPr>
                        <a:t>Subject day-to-day</a:t>
                      </a:r>
                      <a:endParaRPr kumimoji="0" lang="en-US" sz="1200" b="0"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490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Basic &amp; Specialised Dentistry</a:t>
                      </a:r>
                      <a:endParaRPr kumimoji="0" lang="en-US" sz="1200" b="1"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     :  R2 </a:t>
                      </a:r>
                      <a:r>
                        <a:rPr kumimoji="0" lang="en-US" sz="1200" u="none" strike="noStrike" cap="none" normalizeH="0" baseline="0" dirty="0" smtClean="0">
                          <a:ln>
                            <a:noFill/>
                          </a:ln>
                          <a:effectLst/>
                          <a:latin typeface="Arial"/>
                        </a:rPr>
                        <a:t>500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R5 000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D0D0D"/>
                          </a:solidFill>
                          <a:effectLst/>
                          <a:latin typeface="Arial"/>
                          <a:ea typeface="ＭＳ Ｐゴシック" charset="0"/>
                          <a:cs typeface="Arial" charset="0"/>
                        </a:rPr>
                        <a:t>Subject day-to-day</a:t>
                      </a:r>
                      <a:endParaRPr kumimoji="0" lang="en-US" sz="1200" b="0"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347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Maternity</a:t>
                      </a:r>
                      <a:endParaRPr kumimoji="0" lang="en-US" sz="1200" b="1"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dk1"/>
                          </a:solidFill>
                          <a:effectLst/>
                          <a:latin typeface="Arial"/>
                          <a:ea typeface="+mn-ea"/>
                          <a:cs typeface="+mn-cs"/>
                        </a:rPr>
                        <a:t>2 sonars and up to 12 antenatal consultations</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rgbClr val="0D0D0D"/>
                          </a:solidFill>
                          <a:effectLst/>
                          <a:latin typeface="Arial"/>
                          <a:ea typeface="ＭＳ Ｐゴシック" charset="0"/>
                          <a:cs typeface="Arial" charset="0"/>
                        </a:rPr>
                        <a:t>Subject day-to-day</a:t>
                      </a:r>
                      <a:endParaRPr kumimoji="0" lang="en-US" sz="1200" b="0" i="0" u="none" strike="noStrike" cap="none" normalizeH="0" baseline="0" dirty="0">
                        <a:ln>
                          <a:noFill/>
                        </a:ln>
                        <a:solidFill>
                          <a:srgbClr val="0D0D0D"/>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292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Specialised Radiology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100% of </a:t>
                      </a:r>
                      <a:r>
                        <a:rPr kumimoji="0" lang="en-US" sz="1200" u="none" strike="noStrike" cap="none" normalizeH="0" baseline="0" dirty="0" smtClean="0">
                          <a:ln>
                            <a:noFill/>
                          </a:ln>
                          <a:effectLst/>
                          <a:latin typeface="Arial"/>
                        </a:rPr>
                        <a:t>Bestmed </a:t>
                      </a:r>
                      <a:r>
                        <a:rPr kumimoji="0" lang="en-US" sz="1200" u="none" strike="noStrike" cap="none" normalizeH="0" baseline="0" dirty="0">
                          <a:ln>
                            <a:noFill/>
                          </a:ln>
                          <a:effectLst/>
                          <a:latin typeface="Arial"/>
                        </a:rPr>
                        <a:t>tariff, limited to </a:t>
                      </a:r>
                      <a:r>
                        <a:rPr kumimoji="0" lang="en-US" sz="1200" u="none" strike="noStrike" cap="none" normalizeH="0" baseline="0" dirty="0" smtClean="0">
                          <a:ln>
                            <a:noFill/>
                          </a:ln>
                          <a:effectLst/>
                          <a:latin typeface="Arial"/>
                        </a:rPr>
                        <a:t>R9 900 </a:t>
                      </a:r>
                      <a:r>
                        <a:rPr kumimoji="0" lang="en-US" sz="1200" u="none" strike="noStrike" cap="none" normalizeH="0" baseline="0" dirty="0">
                          <a:ln>
                            <a:noFill/>
                          </a:ln>
                          <a:effectLst/>
                          <a:latin typeface="Arial"/>
                        </a:rPr>
                        <a:t>per family</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592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Radiology and Pathology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     : </a:t>
                      </a:r>
                      <a:r>
                        <a:rPr kumimoji="0" lang="en-US" sz="1200" u="none" strike="noStrike" cap="none" normalizeH="0" baseline="0" dirty="0" smtClean="0">
                          <a:ln>
                            <a:noFill/>
                          </a:ln>
                          <a:effectLst/>
                          <a:latin typeface="Arial"/>
                        </a:rPr>
                        <a:t>R2 200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R4 400</a:t>
                      </a: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a:ea typeface="ＭＳ Ｐゴシック" charset="0"/>
                          <a:cs typeface="Arial" charset="0"/>
                        </a:rPr>
                        <a:t>Subject day-to-day</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592390">
                <a:tc>
                  <a:txBody>
                    <a:bodyPr/>
                    <a:lstStyle/>
                    <a:p>
                      <a:pPr>
                        <a:lnSpc>
                          <a:spcPct val="100000"/>
                        </a:lnSpc>
                        <a:spcBef>
                          <a:spcPts val="0"/>
                        </a:spcBef>
                      </a:pPr>
                      <a:r>
                        <a:rPr lang="en-ZA" sz="1200" b="1" dirty="0" smtClean="0">
                          <a:solidFill>
                            <a:schemeClr val="tx1"/>
                          </a:solidFill>
                          <a:latin typeface="Arial"/>
                        </a:rPr>
                        <a:t>Medical aids, apparatus and appliances</a:t>
                      </a:r>
                      <a:endParaRPr lang="en-ZA" sz="1200" b="1" dirty="0">
                        <a:solidFill>
                          <a:schemeClr val="tx1"/>
                        </a:solidFill>
                        <a:latin typeface="Arial"/>
                      </a:endParaRPr>
                    </a:p>
                  </a:txBody>
                  <a:tcPr marL="91438" marR="91438" marT="45728" marB="45728">
                    <a:lnR w="12700" cap="flat" cmpd="sng" algn="ctr">
                      <a:solidFill>
                        <a:srgbClr val="F79646"/>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b="0" dirty="0" smtClean="0">
                          <a:solidFill>
                            <a:schemeClr val="tx1"/>
                          </a:solidFill>
                          <a:latin typeface="Arial"/>
                        </a:rPr>
                        <a:t>R7 700 per family </a:t>
                      </a:r>
                    </a:p>
                    <a:p>
                      <a:pPr marL="0" marR="0" indent="0" algn="l" defTabSz="914400" rtl="0" eaLnBrk="1" fontAlgn="auto" latinLnBrk="0" hangingPunct="1">
                        <a:lnSpc>
                          <a:spcPct val="100000"/>
                        </a:lnSpc>
                        <a:spcBef>
                          <a:spcPts val="600"/>
                        </a:spcBef>
                        <a:spcAft>
                          <a:spcPts val="0"/>
                        </a:spcAft>
                        <a:buClrTx/>
                        <a:buSzTx/>
                        <a:buFontTx/>
                        <a:buNone/>
                        <a:tabLst/>
                        <a:defRPr/>
                      </a:pPr>
                      <a:r>
                        <a:rPr lang="en-ZA" sz="1200" b="0" dirty="0" smtClean="0">
                          <a:solidFill>
                            <a:schemeClr val="tx1"/>
                          </a:solidFill>
                          <a:latin typeface="Arial"/>
                        </a:rPr>
                        <a:t>(subject to day-to-day overall limit)</a:t>
                      </a:r>
                    </a:p>
                  </a:txBody>
                  <a:tcPr marL="91438" marR="91438" marT="45728" marB="45728">
                    <a:lnL w="12700" cap="flat" cmpd="sng" algn="ctr">
                      <a:solidFill>
                        <a:srgbClr val="F79646"/>
                      </a:solidFill>
                      <a:prstDash val="solid"/>
                      <a:round/>
                      <a:headEnd type="none" w="med" len="med"/>
                      <a:tailEnd type="none" w="med" len="med"/>
                    </a:lnL>
                  </a:tcPr>
                </a:tc>
              </a:tr>
              <a:tr h="490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Supplementary Services</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     :  </a:t>
                      </a:r>
                      <a:r>
                        <a:rPr kumimoji="0" lang="en-US" sz="1200" u="none" strike="noStrike" cap="none" normalizeH="0" baseline="0" dirty="0" smtClean="0">
                          <a:ln>
                            <a:noFill/>
                          </a:ln>
                          <a:effectLst/>
                          <a:latin typeface="Arial"/>
                        </a:rPr>
                        <a:t>R3 000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R6 100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a:ea typeface="ＭＳ Ｐゴシック" charset="0"/>
                          <a:cs typeface="Arial" charset="0"/>
                        </a:rPr>
                        <a:t>Subject day-to-day</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bl>
          </a:graphicData>
        </a:graphic>
      </p:graphicFrame>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2841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89052251"/>
              </p:ext>
            </p:extLst>
          </p:nvPr>
        </p:nvGraphicFramePr>
        <p:xfrm>
          <a:off x="1115616" y="836712"/>
          <a:ext cx="6984776" cy="3877784"/>
        </p:xfrm>
        <a:graphic>
          <a:graphicData uri="http://schemas.openxmlformats.org/drawingml/2006/table">
            <a:tbl>
              <a:tblPr firstRow="1" bandRow="1">
                <a:tableStyleId>{10A1B5D5-9B99-4C35-A422-299274C87663}</a:tableStyleId>
              </a:tblPr>
              <a:tblGrid>
                <a:gridCol w="3456384"/>
                <a:gridCol w="3528392"/>
              </a:tblGrid>
              <a:tr h="306576">
                <a:tc gridSpan="2">
                  <a:txBody>
                    <a:bodyPr/>
                    <a:lstStyle/>
                    <a:p>
                      <a:pPr algn="ctr"/>
                      <a:r>
                        <a:rPr lang="en-ZA" sz="1200" dirty="0" smtClean="0">
                          <a:latin typeface="Arial" pitchFamily="34" charset="0"/>
                          <a:cs typeface="Arial" pitchFamily="34" charset="0"/>
                        </a:rPr>
                        <a:t>Preventative Care</a:t>
                      </a:r>
                      <a:endParaRPr lang="en-ZA" sz="1200" dirty="0">
                        <a:solidFill>
                          <a:schemeClr val="tx1">
                            <a:lumMod val="95000"/>
                            <a:lumOff val="5000"/>
                          </a:schemeClr>
                        </a:solidFill>
                        <a:latin typeface="Arial" pitchFamily="34" charset="0"/>
                        <a:cs typeface="Arial" pitchFamily="34" charset="0"/>
                      </a:endParaRPr>
                    </a:p>
                  </a:txBody>
                  <a:tcPr marL="91445" marR="91445" marT="45698" marB="45698"/>
                </a:tc>
                <a:tc hMerge="1">
                  <a:txBody>
                    <a:bodyPr/>
                    <a:lstStyle/>
                    <a:p>
                      <a:pPr algn="ctr"/>
                      <a:endParaRPr lang="en-ZA" sz="1400" dirty="0">
                        <a:solidFill>
                          <a:schemeClr val="bg1"/>
                        </a:solidFill>
                      </a:endParaRPr>
                    </a:p>
                  </a:txBody>
                  <a:tcPr>
                    <a:solidFill>
                      <a:srgbClr val="152C43"/>
                    </a:solidFill>
                  </a:tcPr>
                </a:tc>
              </a:tr>
              <a:tr h="275916">
                <a:tc>
                  <a:txBody>
                    <a:bodyPr/>
                    <a:lstStyle/>
                    <a:p>
                      <a:pPr algn="l">
                        <a:lnSpc>
                          <a:spcPct val="100000"/>
                        </a:lnSpc>
                        <a:spcAft>
                          <a:spcPts val="0"/>
                        </a:spcAft>
                      </a:pPr>
                      <a:r>
                        <a:rPr lang="en-ZA" sz="1200" b="1" dirty="0" smtClean="0">
                          <a:latin typeface="Arial" pitchFamily="34" charset="0"/>
                          <a:cs typeface="Arial" pitchFamily="34" charset="0"/>
                        </a:rPr>
                        <a:t>HPV Vaccine</a:t>
                      </a: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spcAft>
                          <a:spcPts val="0"/>
                        </a:spcAft>
                      </a:pPr>
                      <a:r>
                        <a:rPr lang="en-ZA" sz="1200" dirty="0" smtClean="0">
                          <a:solidFill>
                            <a:schemeClr val="tx1">
                              <a:lumMod val="95000"/>
                              <a:lumOff val="5000"/>
                            </a:schemeClr>
                          </a:solidFill>
                          <a:latin typeface="Arial" pitchFamily="34" charset="0"/>
                          <a:cs typeface="Arial" pitchFamily="34" charset="0"/>
                        </a:rPr>
                        <a:t>Protocol</a:t>
                      </a:r>
                      <a:r>
                        <a:rPr lang="en-ZA" sz="1200" baseline="0" dirty="0" smtClean="0">
                          <a:solidFill>
                            <a:schemeClr val="tx1">
                              <a:lumMod val="95000"/>
                              <a:lumOff val="5000"/>
                            </a:schemeClr>
                          </a:solidFill>
                          <a:latin typeface="Arial" pitchFamily="34" charset="0"/>
                          <a:cs typeface="Arial" pitchFamily="34" charset="0"/>
                        </a:rPr>
                        <a:t> applies</a:t>
                      </a:r>
                      <a:endParaRPr lang="en-ZA" sz="120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Flu Vaccination</a:t>
                      </a: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spcAft>
                          <a:spcPts val="0"/>
                        </a:spcAft>
                      </a:pPr>
                      <a:r>
                        <a:rPr lang="en-ZA" sz="1200" dirty="0" smtClean="0">
                          <a:latin typeface="Arial" pitchFamily="34" charset="0"/>
                          <a:cs typeface="Arial" pitchFamily="34" charset="0"/>
                        </a:rPr>
                        <a:t>1 per beneficiary</a:t>
                      </a:r>
                      <a:endParaRPr lang="en-ZA" sz="120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Pneumonia Programme</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spcAft>
                          <a:spcPts val="0"/>
                        </a:spcAft>
                      </a:pPr>
                      <a:r>
                        <a:rPr lang="en-ZA" sz="1200" dirty="0" smtClean="0">
                          <a:latin typeface="Arial" pitchFamily="34" charset="0"/>
                          <a:cs typeface="Arial" pitchFamily="34" charset="0"/>
                        </a:rPr>
                        <a:t>Protocol applies</a:t>
                      </a:r>
                      <a:endParaRPr lang="en-ZA" sz="120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Paediatric Immunisations</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301353">
                <a:tc>
                  <a:txBody>
                    <a:bodyPr/>
                    <a:lstStyle/>
                    <a:p>
                      <a:pPr algn="l">
                        <a:lnSpc>
                          <a:spcPct val="100000"/>
                        </a:lnSpc>
                        <a:spcAft>
                          <a:spcPts val="0"/>
                        </a:spcAft>
                      </a:pPr>
                      <a:r>
                        <a:rPr lang="en-ZA" sz="1200" b="1" dirty="0" smtClean="0">
                          <a:latin typeface="Arial" pitchFamily="34" charset="0"/>
                          <a:cs typeface="Arial" pitchFamily="34" charset="0"/>
                        </a:rPr>
                        <a:t>Back Rehabilitation Programme (DBC)</a:t>
                      </a:r>
                      <a:endParaRPr lang="en-ZA" sz="1200" b="1" dirty="0">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Female Contraceptives</a:t>
                      </a:r>
                      <a:endParaRPr lang="en-ZA" sz="1200" b="1" dirty="0">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Up to R1 400 PF</a:t>
                      </a: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Preventative Dentistry</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HIB Titre</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Mammogram</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en-ZA" sz="1200" b="1" dirty="0" smtClean="0">
                          <a:latin typeface="Arial" pitchFamily="34" charset="0"/>
                          <a:cs typeface="Arial" pitchFamily="34" charset="0"/>
                        </a:rPr>
                        <a:t>Pap Smear</a:t>
                      </a:r>
                      <a:endParaRPr lang="en-ZA" sz="1200" b="1"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786611">
                <a:tc>
                  <a:txBody>
                    <a:bodyPr/>
                    <a:lstStyle/>
                    <a:p>
                      <a:pPr algn="l"/>
                      <a:r>
                        <a:rPr lang="en-US" sz="1200" b="1" i="0" u="none" strike="noStrike" baseline="0" dirty="0" smtClean="0">
                          <a:latin typeface="Arial" pitchFamily="34" charset="0"/>
                          <a:cs typeface="Arial" pitchFamily="34" charset="0"/>
                        </a:rPr>
                        <a:t>Biometric screenings: Glucose, Cholesterol,</a:t>
                      </a:r>
                    </a:p>
                    <a:p>
                      <a:pPr algn="l"/>
                      <a:r>
                        <a:rPr lang="en-US" sz="1200" b="1" i="0" u="none" strike="noStrike" baseline="0" dirty="0" smtClean="0">
                          <a:latin typeface="Arial" pitchFamily="34" charset="0"/>
                          <a:cs typeface="Arial" pitchFamily="34" charset="0"/>
                        </a:rPr>
                        <a:t>Blood pressure measurement and Body</a:t>
                      </a:r>
                    </a:p>
                    <a:p>
                      <a:pPr algn="l"/>
                      <a:r>
                        <a:rPr lang="en-US" sz="1200" b="1" i="0" u="none" strike="noStrike" baseline="0" dirty="0" smtClean="0">
                          <a:latin typeface="Arial" pitchFamily="34" charset="0"/>
                          <a:cs typeface="Arial" pitchFamily="34" charset="0"/>
                        </a:rPr>
                        <a:t>Mass Index calculation.</a:t>
                      </a:r>
                      <a:endParaRPr lang="en-ZA" sz="1200" b="1" dirty="0">
                        <a:latin typeface="Arial" pitchFamily="34" charset="0"/>
                        <a:cs typeface="Arial" pitchFamily="34" charset="0"/>
                      </a:endParaRPr>
                    </a:p>
                  </a:txBody>
                  <a:tcPr marL="91445" marR="91445" marT="45691" marB="45691">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From selected Clicks, Script</a:t>
                      </a:r>
                      <a:r>
                        <a:rPr lang="en-ZA" sz="1200" baseline="0" dirty="0" smtClean="0">
                          <a:latin typeface="Arial" pitchFamily="34" charset="0"/>
                          <a:cs typeface="Arial" pitchFamily="34" charset="0"/>
                        </a:rPr>
                        <a:t> Savers or Dis-Chem Pharmacies</a:t>
                      </a:r>
                      <a:endParaRPr lang="en-ZA" sz="1200" dirty="0" smtClean="0">
                        <a:latin typeface="Arial" pitchFamily="34" charset="0"/>
                        <a:cs typeface="Arial" pitchFamily="34" charset="0"/>
                      </a:endParaRPr>
                    </a:p>
                  </a:txBody>
                  <a:tcPr marL="91445" marR="91445" marT="45691" marB="45691">
                    <a:lnL w="12700" cap="flat" cmpd="sng" algn="ctr">
                      <a:solidFill>
                        <a:srgbClr val="F79646"/>
                      </a:solidFill>
                      <a:prstDash val="solid"/>
                      <a:round/>
                      <a:headEnd type="none" w="med" len="med"/>
                      <a:tailEnd type="none" w="med" len="med"/>
                    </a:ln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98110719"/>
              </p:ext>
            </p:extLst>
          </p:nvPr>
        </p:nvGraphicFramePr>
        <p:xfrm>
          <a:off x="1115617" y="4869160"/>
          <a:ext cx="6984776" cy="1127265"/>
        </p:xfrm>
        <a:graphic>
          <a:graphicData uri="http://schemas.openxmlformats.org/drawingml/2006/table">
            <a:tbl>
              <a:tblPr firstRow="1" bandRow="1">
                <a:tableStyleId>{10A1B5D5-9B99-4C35-A422-299274C87663}</a:tableStyleId>
              </a:tblPr>
              <a:tblGrid>
                <a:gridCol w="3456383"/>
                <a:gridCol w="3528393"/>
              </a:tblGrid>
              <a:tr h="304635">
                <a:tc gridSpan="2">
                  <a:txBody>
                    <a:bodyPr/>
                    <a:lstStyle/>
                    <a:p>
                      <a:pPr algn="ctr"/>
                      <a:r>
                        <a:rPr lang="en-ZA" sz="1200" dirty="0" smtClean="0">
                          <a:latin typeface="Arial" pitchFamily="34" charset="0"/>
                          <a:cs typeface="Arial" pitchFamily="34" charset="0"/>
                        </a:rPr>
                        <a:t>Contributions</a:t>
                      </a:r>
                      <a:endParaRPr lang="en-ZA" sz="1200" dirty="0">
                        <a:solidFill>
                          <a:schemeClr val="tx1">
                            <a:lumMod val="95000"/>
                            <a:lumOff val="5000"/>
                          </a:schemeClr>
                        </a:solidFill>
                        <a:latin typeface="Arial" pitchFamily="34" charset="0"/>
                        <a:cs typeface="Arial" pitchFamily="34" charset="0"/>
                      </a:endParaRPr>
                    </a:p>
                  </a:txBody>
                  <a:tcPr marL="91445" marR="91445" marT="45665" marB="45665"/>
                </a:tc>
                <a:tc hMerge="1">
                  <a:txBody>
                    <a:bodyPr/>
                    <a:lstStyle/>
                    <a:p>
                      <a:pPr algn="ctr"/>
                      <a:endParaRPr lang="en-ZA" sz="1400" dirty="0">
                        <a:solidFill>
                          <a:schemeClr val="bg1"/>
                        </a:solidFill>
                      </a:endParaRPr>
                    </a:p>
                  </a:txBody>
                  <a:tcPr>
                    <a:solidFill>
                      <a:srgbClr val="152C43"/>
                    </a:solidFill>
                  </a:tcPr>
                </a:tc>
              </a:tr>
              <a:tr h="267659">
                <a:tc>
                  <a:txBody>
                    <a:bodyPr/>
                    <a:lstStyle/>
                    <a:p>
                      <a:r>
                        <a:rPr lang="en-ZA" sz="1200" b="1" dirty="0" smtClean="0">
                          <a:latin typeface="Arial" pitchFamily="34" charset="0"/>
                          <a:cs typeface="Arial" pitchFamily="34" charset="0"/>
                        </a:rPr>
                        <a:t>Principal</a:t>
                      </a:r>
                      <a:r>
                        <a:rPr lang="en-ZA" sz="1200" b="1" baseline="0" dirty="0" smtClean="0">
                          <a:latin typeface="Arial" pitchFamily="34" charset="0"/>
                          <a:cs typeface="Arial" pitchFamily="34" charset="0"/>
                        </a:rPr>
                        <a:t> Member</a:t>
                      </a:r>
                      <a:endParaRPr lang="en-ZA" sz="1200" b="1" dirty="0" smtClean="0">
                        <a:solidFill>
                          <a:schemeClr val="tx1">
                            <a:lumMod val="95000"/>
                            <a:lumOff val="5000"/>
                          </a:schemeClr>
                        </a:solidFill>
                        <a:latin typeface="Arial" pitchFamily="34" charset="0"/>
                        <a:cs typeface="Arial" pitchFamily="34" charset="0"/>
                      </a:endParaRPr>
                    </a:p>
                  </a:txBody>
                  <a:tcPr marL="91445" marR="91445" marT="45665" marB="45665">
                    <a:lnR w="12700" cap="flat" cmpd="sng" algn="ctr">
                      <a:solidFill>
                        <a:srgbClr val="F79646"/>
                      </a:solidFill>
                      <a:prstDash val="solid"/>
                      <a:round/>
                      <a:headEnd type="none" w="med" len="med"/>
                      <a:tailEnd type="none" w="med" len="med"/>
                    </a:lnR>
                  </a:tcPr>
                </a:tc>
                <a:tc>
                  <a:txBody>
                    <a:bodyPr/>
                    <a:lstStyle/>
                    <a:p>
                      <a:pPr algn="ctr"/>
                      <a:r>
                        <a:rPr lang="en-ZA" sz="1200" dirty="0" smtClean="0">
                          <a:latin typeface="Arial" pitchFamily="34" charset="0"/>
                          <a:cs typeface="Arial" pitchFamily="34" charset="0"/>
                        </a:rPr>
                        <a:t>R2</a:t>
                      </a:r>
                      <a:r>
                        <a:rPr lang="en-ZA" sz="1200" baseline="0" dirty="0" smtClean="0">
                          <a:latin typeface="Arial" pitchFamily="34" charset="0"/>
                          <a:cs typeface="Arial" pitchFamily="34" charset="0"/>
                        </a:rPr>
                        <a:t> 378</a:t>
                      </a:r>
                      <a:endParaRPr lang="en-ZA" sz="1200" dirty="0">
                        <a:solidFill>
                          <a:schemeClr val="tx1">
                            <a:lumMod val="95000"/>
                            <a:lumOff val="5000"/>
                          </a:schemeClr>
                        </a:solidFill>
                        <a:latin typeface="Arial" pitchFamily="34" charset="0"/>
                        <a:cs typeface="Arial" pitchFamily="34" charset="0"/>
                      </a:endParaRPr>
                    </a:p>
                  </a:txBody>
                  <a:tcPr marL="91445" marR="91445" marT="45665" marB="45665">
                    <a:lnL w="12700" cap="flat" cmpd="sng" algn="ctr">
                      <a:solidFill>
                        <a:srgbClr val="F79646"/>
                      </a:solidFill>
                      <a:prstDash val="solid"/>
                      <a:round/>
                      <a:headEnd type="none" w="med" len="med"/>
                      <a:tailEnd type="none" w="med" len="med"/>
                    </a:lnL>
                  </a:tcPr>
                </a:tc>
              </a:tr>
              <a:tr h="274163">
                <a:tc>
                  <a:txBody>
                    <a:bodyPr/>
                    <a:lstStyle/>
                    <a:p>
                      <a:r>
                        <a:rPr lang="en-ZA" sz="1200" b="1" dirty="0" smtClean="0">
                          <a:latin typeface="Arial" pitchFamily="34" charset="0"/>
                          <a:cs typeface="Arial" pitchFamily="34" charset="0"/>
                        </a:rPr>
                        <a:t>Adult</a:t>
                      </a:r>
                      <a:r>
                        <a:rPr lang="en-ZA" sz="1200" b="1" baseline="0" dirty="0" smtClean="0">
                          <a:latin typeface="Arial" pitchFamily="34" charset="0"/>
                          <a:cs typeface="Arial" pitchFamily="34" charset="0"/>
                        </a:rPr>
                        <a:t> Dependant</a:t>
                      </a:r>
                      <a:endParaRPr lang="en-ZA" sz="1200" b="1" dirty="0">
                        <a:solidFill>
                          <a:schemeClr val="tx1">
                            <a:lumMod val="95000"/>
                            <a:lumOff val="5000"/>
                          </a:schemeClr>
                        </a:solidFill>
                        <a:latin typeface="Arial" pitchFamily="34" charset="0"/>
                        <a:cs typeface="Arial" pitchFamily="34" charset="0"/>
                      </a:endParaRPr>
                    </a:p>
                  </a:txBody>
                  <a:tcPr marL="91445" marR="91445" marT="45665" marB="45665">
                    <a:lnR w="12700" cap="flat" cmpd="sng" algn="ctr">
                      <a:solidFill>
                        <a:srgbClr val="F79646"/>
                      </a:solidFill>
                      <a:prstDash val="solid"/>
                      <a:round/>
                      <a:headEnd type="none" w="med" len="med"/>
                      <a:tailEnd type="none" w="med" len="med"/>
                    </a:lnR>
                  </a:tcPr>
                </a:tc>
                <a:tc>
                  <a:txBody>
                    <a:bodyPr/>
                    <a:lstStyle/>
                    <a:p>
                      <a:pPr algn="ctr"/>
                      <a:r>
                        <a:rPr lang="en-ZA" sz="1200" dirty="0" smtClean="0">
                          <a:latin typeface="Arial" pitchFamily="34" charset="0"/>
                          <a:cs typeface="Arial" pitchFamily="34" charset="0"/>
                        </a:rPr>
                        <a:t>R1 669</a:t>
                      </a:r>
                      <a:endParaRPr lang="en-ZA" sz="1200" dirty="0">
                        <a:solidFill>
                          <a:schemeClr val="tx1">
                            <a:lumMod val="95000"/>
                            <a:lumOff val="5000"/>
                          </a:schemeClr>
                        </a:solidFill>
                        <a:latin typeface="Arial" pitchFamily="34" charset="0"/>
                        <a:cs typeface="Arial" pitchFamily="34" charset="0"/>
                      </a:endParaRPr>
                    </a:p>
                  </a:txBody>
                  <a:tcPr marL="91445" marR="91445" marT="45665" marB="45665">
                    <a:lnL w="12700" cap="flat" cmpd="sng" algn="ctr">
                      <a:solidFill>
                        <a:srgbClr val="F79646"/>
                      </a:solidFill>
                      <a:prstDash val="solid"/>
                      <a:round/>
                      <a:headEnd type="none" w="med" len="med"/>
                      <a:tailEnd type="none" w="med" len="med"/>
                    </a:lnL>
                  </a:tcPr>
                </a:tc>
              </a:tr>
              <a:tr h="274163">
                <a:tc>
                  <a:txBody>
                    <a:bodyPr/>
                    <a:lstStyle/>
                    <a:p>
                      <a:r>
                        <a:rPr lang="en-ZA" sz="1200" b="1" dirty="0" smtClean="0">
                          <a:latin typeface="Arial" pitchFamily="34" charset="0"/>
                          <a:cs typeface="Arial" pitchFamily="34" charset="0"/>
                        </a:rPr>
                        <a:t>Child</a:t>
                      </a:r>
                      <a:r>
                        <a:rPr lang="en-ZA" sz="1200" b="1" baseline="0" dirty="0" smtClean="0">
                          <a:latin typeface="Arial" pitchFamily="34" charset="0"/>
                          <a:cs typeface="Arial" pitchFamily="34" charset="0"/>
                        </a:rPr>
                        <a:t> Dependant</a:t>
                      </a:r>
                      <a:endParaRPr lang="en-ZA" sz="1200" b="1" dirty="0">
                        <a:solidFill>
                          <a:schemeClr val="tx1">
                            <a:lumMod val="95000"/>
                            <a:lumOff val="5000"/>
                          </a:schemeClr>
                        </a:solidFill>
                        <a:latin typeface="Arial" pitchFamily="34" charset="0"/>
                        <a:cs typeface="Arial" pitchFamily="34" charset="0"/>
                      </a:endParaRPr>
                    </a:p>
                  </a:txBody>
                  <a:tcPr marL="91445" marR="91445" marT="45665" marB="45665">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R</a:t>
                      </a:r>
                      <a:r>
                        <a:rPr lang="en-ZA" sz="1200" baseline="0" dirty="0" smtClean="0">
                          <a:latin typeface="Arial" pitchFamily="34" charset="0"/>
                          <a:cs typeface="Arial" pitchFamily="34" charset="0"/>
                        </a:rPr>
                        <a:t>600</a:t>
                      </a:r>
                      <a:endParaRPr lang="en-ZA" sz="1200" dirty="0" smtClean="0">
                        <a:solidFill>
                          <a:schemeClr val="tx1">
                            <a:lumMod val="95000"/>
                            <a:lumOff val="5000"/>
                          </a:schemeClr>
                        </a:solidFill>
                        <a:latin typeface="Arial" pitchFamily="34" charset="0"/>
                        <a:cs typeface="Arial" pitchFamily="34" charset="0"/>
                      </a:endParaRPr>
                    </a:p>
                  </a:txBody>
                  <a:tcPr marL="91445" marR="91445" marT="45665" marB="45665">
                    <a:lnL w="12700" cap="flat" cmpd="sng" algn="ctr">
                      <a:solidFill>
                        <a:srgbClr val="F79646"/>
                      </a:solidFill>
                      <a:prstDash val="solid"/>
                      <a:round/>
                      <a:headEnd type="none" w="med" len="med"/>
                      <a:tailEnd type="none" w="med" len="med"/>
                    </a:ln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23187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750652" y="1095375"/>
            <a:ext cx="3533316" cy="2893100"/>
          </a:xfrm>
          <a:prstGeom prst="rect">
            <a:avLst/>
          </a:prstGeom>
          <a:noFill/>
        </p:spPr>
        <p:txBody>
          <a:bodyPr wrap="square" rtlCol="0">
            <a:spAutoFit/>
          </a:bodyPr>
          <a:lstStyle/>
          <a:p>
            <a:pPr algn="just"/>
            <a:endParaRPr lang="en-GB" sz="2000" b="1" dirty="0" smtClean="0">
              <a:latin typeface="Arial" pitchFamily="34" charset="0"/>
              <a:cs typeface="Arial" pitchFamily="34" charset="0"/>
            </a:endParaRPr>
          </a:p>
          <a:p>
            <a:pPr algn="just"/>
            <a:endParaRPr lang="en-US" sz="1400" dirty="0">
              <a:latin typeface="Arial" pitchFamily="34" charset="0"/>
              <a:cs typeface="Arial" pitchFamily="34" charset="0"/>
            </a:endParaRPr>
          </a:p>
          <a:p>
            <a:pPr algn="just"/>
            <a:r>
              <a:rPr lang="en-US" sz="1400" b="1" dirty="0">
                <a:latin typeface="Arial" pitchFamily="34" charset="0"/>
                <a:cs typeface="Arial" pitchFamily="34" charset="0"/>
              </a:rPr>
              <a:t>CDL 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35</a:t>
            </a:r>
            <a:r>
              <a:rPr lang="en-US" sz="1400" dirty="0">
                <a:latin typeface="Arial" pitchFamily="34" charset="0"/>
                <a:cs typeface="Arial" pitchFamily="34" charset="0"/>
              </a:rPr>
              <a:t>% 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smtClean="0">
                <a:latin typeface="Arial" pitchFamily="34" charset="0"/>
                <a:cs typeface="Arial" pitchFamily="34" charset="0"/>
              </a:rPr>
              <a:t>10 </a:t>
            </a:r>
            <a:r>
              <a:rPr lang="en-US" sz="1400" dirty="0">
                <a:latin typeface="Arial" pitchFamily="34" charset="0"/>
                <a:cs typeface="Arial" pitchFamily="34" charset="0"/>
              </a:rPr>
              <a:t>conditions covered at 85% of </a:t>
            </a:r>
            <a:endParaRPr lang="en-US" sz="1400" dirty="0" smtClean="0">
              <a:latin typeface="Arial" pitchFamily="34" charset="0"/>
              <a:cs typeface="Arial" pitchFamily="34" charset="0"/>
            </a:endParaRPr>
          </a:p>
          <a:p>
            <a:pPr algn="just" fontAlgn="base"/>
            <a:r>
              <a:rPr lang="en-US" sz="1400" dirty="0" smtClean="0">
                <a:latin typeface="Arial" pitchFamily="34" charset="0"/>
                <a:cs typeface="Arial" pitchFamily="34" charset="0"/>
              </a:rPr>
              <a:t>Bestmed </a:t>
            </a:r>
            <a:r>
              <a:rPr lang="en-US" sz="1400" dirty="0">
                <a:latin typeface="Arial" pitchFamily="34" charset="0"/>
                <a:cs typeface="Arial" pitchFamily="34" charset="0"/>
              </a:rPr>
              <a:t>tariff</a:t>
            </a:r>
            <a:endParaRPr lang="en-ZA" sz="1400" dirty="0">
              <a:latin typeface="Arial" pitchFamily="34" charset="0"/>
              <a:cs typeface="Arial" pitchFamily="34" charset="0"/>
            </a:endParaRP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R5 900</a:t>
            </a:r>
            <a:r>
              <a:rPr lang="en-US" sz="1400" b="1" dirty="0">
                <a:latin typeface="Arial" pitchFamily="34" charset="0"/>
                <a:cs typeface="Arial" pitchFamily="34" charset="0"/>
              </a:rPr>
              <a:t>,</a:t>
            </a:r>
            <a:r>
              <a:rPr lang="en-US" sz="1400" b="1" dirty="0" smtClean="0">
                <a:latin typeface="Arial" pitchFamily="34" charset="0"/>
                <a:cs typeface="Arial" pitchFamily="34" charset="0"/>
              </a:rPr>
              <a:t>  M1+ = R11 800</a:t>
            </a:r>
            <a:endParaRPr lang="en-US" sz="1400" b="1" dirty="0">
              <a:latin typeface="Arial" pitchFamily="34" charset="0"/>
              <a:cs typeface="Arial" pitchFamily="34" charset="0"/>
            </a:endParaRPr>
          </a:p>
          <a:p>
            <a:endParaRPr lang="en-GB" dirty="0" smtClean="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829617148"/>
              </p:ext>
            </p:extLst>
          </p:nvPr>
        </p:nvGraphicFramePr>
        <p:xfrm>
          <a:off x="4357570" y="1625833"/>
          <a:ext cx="3492617" cy="3431074"/>
        </p:xfrm>
        <a:graphic>
          <a:graphicData uri="http://schemas.openxmlformats.org/drawingml/2006/table">
            <a:tbl>
              <a:tblPr firstRow="1" bandRow="1">
                <a:tableStyleId>{5C22544A-7EE6-4342-B048-85BDC9FD1C3A}</a:tableStyleId>
              </a:tblPr>
              <a:tblGrid>
                <a:gridCol w="447413"/>
                <a:gridCol w="3045204"/>
              </a:tblGrid>
              <a:tr h="357272">
                <a:tc>
                  <a:txBody>
                    <a:bodyPr/>
                    <a:lstStyle/>
                    <a:p>
                      <a:endParaRPr lang="en-US" sz="1400" b="1" dirty="0">
                        <a:solidFill>
                          <a:schemeClr val="bg1"/>
                        </a:solidFill>
                        <a:latin typeface="Arial" panose="020B0604020202020204" pitchFamily="34" charset="0"/>
                        <a:cs typeface="Arial" panose="020B0604020202020204" pitchFamily="34" charset="0"/>
                      </a:endParaRPr>
                    </a:p>
                  </a:txBody>
                  <a:tcPr/>
                </a:tc>
                <a:tc>
                  <a:txBody>
                    <a:bodyPr/>
                    <a:lstStyle/>
                    <a:p>
                      <a:r>
                        <a:rPr lang="en-US" sz="1400" b="1" dirty="0" smtClean="0">
                          <a:latin typeface="Arial" panose="020B0604020202020204" pitchFamily="34" charset="0"/>
                          <a:cs typeface="Arial" panose="020B0604020202020204" pitchFamily="34" charset="0"/>
                        </a:rPr>
                        <a:t>Non</a:t>
                      </a:r>
                      <a:r>
                        <a:rPr lang="en-US" sz="1400" b="1" baseline="0" dirty="0" smtClean="0">
                          <a:latin typeface="Arial" panose="020B0604020202020204" pitchFamily="34" charset="0"/>
                          <a:cs typeface="Arial" panose="020B0604020202020204" pitchFamily="34" charset="0"/>
                        </a:rPr>
                        <a:t>-CDL Conditions</a:t>
                      </a:r>
                      <a:endParaRPr lang="en-US" sz="1400" b="1" dirty="0">
                        <a:solidFill>
                          <a:schemeClr val="bg1"/>
                        </a:solidFill>
                        <a:latin typeface="Arial" panose="020B0604020202020204" pitchFamily="34" charset="0"/>
                        <a:cs typeface="Arial" panose="020B0604020202020204"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1</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ADD / ADHD</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2</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Acne - severe</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3</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Eczema</a:t>
                      </a:r>
                      <a:endParaRPr lang="en-US" sz="1400" b="0" dirty="0">
                        <a:solidFill>
                          <a:schemeClr val="bg1"/>
                        </a:solidFill>
                        <a:latin typeface="Arial" pitchFamily="34" charset="0"/>
                        <a:cs typeface="Arial" pitchFamily="34" charset="0"/>
                      </a:endParaRPr>
                    </a:p>
                  </a:txBody>
                  <a:tcPr/>
                </a:tc>
              </a:tr>
              <a:tr h="264284">
                <a:tc>
                  <a:txBody>
                    <a:bodyPr/>
                    <a:lstStyle/>
                    <a:p>
                      <a:r>
                        <a:rPr lang="en-US" sz="1400" b="0" dirty="0" smtClean="0">
                          <a:latin typeface="Arial" panose="020B0604020202020204" pitchFamily="34" charset="0"/>
                          <a:cs typeface="Arial" panose="020B0604020202020204" pitchFamily="34" charset="0"/>
                        </a:rPr>
                        <a:t>4</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Allergic Rhinitis</a:t>
                      </a:r>
                      <a:endParaRPr lang="en-US" sz="1400" b="0" dirty="0">
                        <a:solidFill>
                          <a:schemeClr val="bg1"/>
                        </a:solidFill>
                        <a:latin typeface="Arial" pitchFamily="34" charset="0"/>
                        <a:cs typeface="Arial" pitchFamily="34" charset="0"/>
                      </a:endParaRPr>
                    </a:p>
                  </a:txBody>
                  <a:tcPr/>
                </a:tc>
              </a:tr>
              <a:tr h="166772">
                <a:tc>
                  <a:txBody>
                    <a:bodyPr/>
                    <a:lstStyle/>
                    <a:p>
                      <a:r>
                        <a:rPr lang="en-US" sz="1400" b="0" dirty="0" smtClean="0">
                          <a:latin typeface="Arial" panose="020B0604020202020204" pitchFamily="34" charset="0"/>
                          <a:cs typeface="Arial" panose="020B0604020202020204" pitchFamily="34" charset="0"/>
                        </a:rPr>
                        <a:t>5</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latin typeface="Arial" panose="020B0604020202020204" pitchFamily="34" charset="0"/>
                          <a:cs typeface="Arial" panose="020B0604020202020204" pitchFamily="34" charset="0"/>
                        </a:rPr>
                        <a:t>Migraine Prophylaxis</a:t>
                      </a:r>
                      <a:endParaRPr lang="en-US" sz="1400" b="0" dirty="0">
                        <a:solidFill>
                          <a:schemeClr val="bg1"/>
                        </a:solidFill>
                        <a:latin typeface="Arial" pitchFamily="34" charset="0"/>
                        <a:cs typeface="Arial" pitchFamily="34" charset="0"/>
                      </a:endParaRPr>
                    </a:p>
                  </a:txBody>
                  <a:tcPr/>
                </a:tc>
              </a:tr>
              <a:tr h="330602">
                <a:tc>
                  <a:txBody>
                    <a:bodyPr/>
                    <a:lstStyle/>
                    <a:p>
                      <a:r>
                        <a:rPr lang="en-US" sz="1400" b="0" dirty="0" smtClean="0">
                          <a:latin typeface="Arial" panose="020B0604020202020204" pitchFamily="34" charset="0"/>
                          <a:cs typeface="Arial" panose="020B0604020202020204" pitchFamily="34" charset="0"/>
                        </a:rPr>
                        <a:t>6</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Gout Prophylaxis</a:t>
                      </a:r>
                      <a:endParaRPr lang="en-US" sz="1400" b="0" dirty="0" smtClean="0">
                        <a:solidFill>
                          <a:schemeClr val="bg1"/>
                        </a:solidFill>
                        <a:latin typeface="Arial" pitchFamily="34" charset="0"/>
                        <a:cs typeface="Arial" pitchFamily="34" charset="0"/>
                      </a:endParaRPr>
                    </a:p>
                  </a:txBody>
                  <a:tcPr/>
                </a:tc>
              </a:tr>
              <a:tr h="257175">
                <a:tc>
                  <a:txBody>
                    <a:bodyPr/>
                    <a:lstStyle/>
                    <a:p>
                      <a:r>
                        <a:rPr lang="en-US" sz="1400" b="0" dirty="0" smtClean="0">
                          <a:latin typeface="Arial" panose="020B0604020202020204" pitchFamily="34" charset="0"/>
                          <a:cs typeface="Arial" panose="020B0604020202020204" pitchFamily="34" charset="0"/>
                        </a:rPr>
                        <a:t>7</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Endometriosis</a:t>
                      </a:r>
                      <a:endParaRPr lang="en-US" sz="1400" b="0" dirty="0" smtClean="0">
                        <a:solidFill>
                          <a:schemeClr val="bg1"/>
                        </a:solidFill>
                        <a:latin typeface="Arial" pitchFamily="34" charset="0"/>
                        <a:cs typeface="Arial" pitchFamily="34" charset="0"/>
                      </a:endParaRPr>
                    </a:p>
                  </a:txBody>
                  <a:tcPr/>
                </a:tc>
              </a:tr>
              <a:tr h="249555">
                <a:tc>
                  <a:txBody>
                    <a:bodyPr/>
                    <a:lstStyle/>
                    <a:p>
                      <a:r>
                        <a:rPr lang="en-US" sz="1400" b="0" dirty="0" smtClean="0">
                          <a:latin typeface="Arial" panose="020B0604020202020204" pitchFamily="34" charset="0"/>
                          <a:cs typeface="Arial" panose="020B0604020202020204" pitchFamily="34" charset="0"/>
                        </a:rPr>
                        <a:t>8</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Major Depression</a:t>
                      </a:r>
                      <a:endParaRPr lang="en-US" sz="1400" b="0" dirty="0" smtClean="0">
                        <a:solidFill>
                          <a:schemeClr val="bg1"/>
                        </a:solidFill>
                        <a:latin typeface="Arial" pitchFamily="34" charset="0"/>
                        <a:cs typeface="Arial" pitchFamily="34" charset="0"/>
                      </a:endParaRPr>
                    </a:p>
                  </a:txBody>
                  <a:tcPr/>
                </a:tc>
              </a:tr>
              <a:tr h="251460">
                <a:tc>
                  <a:txBody>
                    <a:bodyPr/>
                    <a:lstStyle/>
                    <a:p>
                      <a:r>
                        <a:rPr lang="en-US" sz="1400" b="0" dirty="0" smtClean="0">
                          <a:latin typeface="Arial" panose="020B0604020202020204" pitchFamily="34" charset="0"/>
                          <a:cs typeface="Arial" panose="020B0604020202020204" pitchFamily="34" charset="0"/>
                        </a:rPr>
                        <a:t>9</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Chronic Anemia</a:t>
                      </a:r>
                      <a:endParaRPr lang="en-US" sz="1400" b="0" dirty="0" smtClean="0">
                        <a:solidFill>
                          <a:schemeClr val="bg1"/>
                        </a:solidFill>
                        <a:latin typeface="Arial" pitchFamily="34" charset="0"/>
                        <a:cs typeface="Arial" pitchFamily="34" charset="0"/>
                      </a:endParaRPr>
                    </a:p>
                  </a:txBody>
                  <a:tcPr/>
                </a:tc>
              </a:tr>
              <a:tr h="272415">
                <a:tc>
                  <a:txBody>
                    <a:bodyPr/>
                    <a:lstStyle/>
                    <a:p>
                      <a:r>
                        <a:rPr lang="en-US" sz="1400" b="0" dirty="0" smtClean="0">
                          <a:latin typeface="Arial" panose="020B0604020202020204" pitchFamily="34" charset="0"/>
                          <a:cs typeface="Arial" panose="020B0604020202020204" pitchFamily="34" charset="0"/>
                        </a:rPr>
                        <a:t>10</a:t>
                      </a:r>
                      <a:endParaRPr lang="en-US" sz="1400" b="0"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panose="020B0604020202020204" pitchFamily="34" charset="0"/>
                          <a:cs typeface="Arial" panose="020B0604020202020204" pitchFamily="34" charset="0"/>
                        </a:rPr>
                        <a:t>Polycystic Ovarian Disease</a:t>
                      </a:r>
                      <a:endParaRPr lang="en-US" sz="1400" b="0" dirty="0" smtClean="0">
                        <a:solidFill>
                          <a:schemeClr val="bg1"/>
                        </a:solidFill>
                        <a:latin typeface="Arial" pitchFamily="34" charset="0"/>
                        <a:cs typeface="Arial" pitchFamily="34" charset="0"/>
                      </a:endParaRPr>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2731076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921630"/>
            <a:ext cx="7931926" cy="5943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800" dirty="0">
                <a:solidFill>
                  <a:schemeClr val="tx1"/>
                </a:solidFill>
              </a:rPr>
              <a:t>Introduce and implement a competitive negotiated fee for Midwife Assisted Births</a:t>
            </a:r>
            <a:r>
              <a:rPr lang="en-ZA" sz="1800" dirty="0" smtClean="0">
                <a:solidFill>
                  <a:schemeClr val="tx1"/>
                </a:solidFill>
              </a:rPr>
              <a:t>.</a:t>
            </a:r>
          </a:p>
          <a:p>
            <a:pPr marL="457200" indent="-457200">
              <a:spcBef>
                <a:spcPts val="0"/>
              </a:spcBef>
            </a:pPr>
            <a:endParaRPr lang="en-ZA" sz="1800" dirty="0">
              <a:solidFill>
                <a:schemeClr val="tx1"/>
              </a:solidFill>
            </a:endParaRPr>
          </a:p>
          <a:p>
            <a:pPr marL="457200" indent="-457200">
              <a:spcBef>
                <a:spcPts val="0"/>
              </a:spcBef>
            </a:pPr>
            <a:r>
              <a:rPr lang="en-ZA" sz="1800" dirty="0" smtClean="0">
                <a:solidFill>
                  <a:schemeClr val="tx1"/>
                </a:solidFill>
              </a:rPr>
              <a:t>Addition of the HPV vaccine (for prevention of cervical cancers) as a Preventative care benefit. Subject to protocol.</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Increased maxima with the proportionate contribution increases.</a:t>
            </a: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2341607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7009529"/>
              </p:ext>
            </p:extLst>
          </p:nvPr>
        </p:nvGraphicFramePr>
        <p:xfrm>
          <a:off x="868799" y="4645274"/>
          <a:ext cx="4423281" cy="1737360"/>
        </p:xfrm>
        <a:graphic>
          <a:graphicData uri="http://schemas.openxmlformats.org/drawingml/2006/table">
            <a:tbl>
              <a:tblPr/>
              <a:tblGrid>
                <a:gridCol w="4423281"/>
              </a:tblGrid>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100</a:t>
                      </a:r>
                      <a:r>
                        <a:rPr kumimoji="0" lang="en-US" sz="1200" b="1" i="0" u="none" strike="noStrike" cap="none" normalizeH="0" baseline="0" dirty="0">
                          <a:ln>
                            <a:noFill/>
                          </a:ln>
                          <a:solidFill>
                            <a:srgbClr val="2A002A"/>
                          </a:solidFill>
                          <a:effectLst/>
                          <a:latin typeface="Arial"/>
                          <a:ea typeface="ＭＳ Ｐゴシック" charset="0"/>
                          <a:cs typeface="Arial" charset="0"/>
                        </a:rPr>
                        <a:t>% of </a:t>
                      </a:r>
                      <a:r>
                        <a:rPr kumimoji="0" lang="en-US" sz="1200" b="1" i="0" u="none" strike="noStrike" cap="none" normalizeH="0" baseline="0" dirty="0" smtClean="0">
                          <a:ln>
                            <a:noFill/>
                          </a:ln>
                          <a:solidFill>
                            <a:srgbClr val="2A002A"/>
                          </a:solidFill>
                          <a:effectLst/>
                          <a:latin typeface="Arial"/>
                          <a:ea typeface="ＭＳ Ｐゴシック" charset="0"/>
                          <a:cs typeface="Arial" charset="0"/>
                        </a:rPr>
                        <a:t>Bestmed </a:t>
                      </a:r>
                      <a:r>
                        <a:rPr kumimoji="0" lang="en-US" sz="1200" b="1" i="0" u="none" strike="noStrike" cap="none" normalizeH="0" baseline="0" dirty="0">
                          <a:ln>
                            <a:noFill/>
                          </a:ln>
                          <a:solidFill>
                            <a:srgbClr val="2A002A"/>
                          </a:solidFill>
                          <a:effectLst/>
                          <a:latin typeface="Arial"/>
                          <a:ea typeface="ＭＳ Ｐゴシック" charset="0"/>
                          <a:cs typeface="Arial" charset="0"/>
                        </a:rPr>
                        <a:t>tariff: Unlimited – Any Private Hospital</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Sub-limits </a:t>
                      </a:r>
                      <a:r>
                        <a:rPr kumimoji="0" lang="en-US" sz="1200" b="1" i="0" u="none" strike="noStrike" cap="none" normalizeH="0" baseline="0" dirty="0">
                          <a:ln>
                            <a:noFill/>
                          </a:ln>
                          <a:solidFill>
                            <a:srgbClr val="2A002A"/>
                          </a:solidFill>
                          <a:effectLst/>
                          <a:latin typeface="Arial"/>
                          <a:ea typeface="ＭＳ Ｐゴシック" charset="0"/>
                          <a:cs typeface="Arial" charset="0"/>
                        </a:rPr>
                        <a:t>:  </a:t>
                      </a:r>
                      <a:r>
                        <a:rPr kumimoji="0" lang="en-US" sz="1200" b="0" i="0" u="none" strike="noStrike" cap="none" normalizeH="0" baseline="0" dirty="0">
                          <a:ln>
                            <a:noFill/>
                          </a:ln>
                          <a:solidFill>
                            <a:srgbClr val="2A002A"/>
                          </a:solidFill>
                          <a:effectLst/>
                          <a:latin typeface="Arial"/>
                          <a:ea typeface="ＭＳ Ｐゴシック" charset="0"/>
                          <a:cs typeface="Arial" charset="0"/>
                        </a:rPr>
                        <a:t>Specific Benefits</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No Co-payments</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Emergencies – ER24/ International Travel Insurance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2A002A"/>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a:t>
                      </a:r>
                      <a:endParaRPr kumimoji="0" lang="en-US" sz="1200" b="1" i="0" u="none" strike="noStrike" cap="none" normalizeH="0" baseline="0" dirty="0">
                        <a:ln>
                          <a:noFill/>
                        </a:ln>
                        <a:solidFill>
                          <a:srgbClr val="2A002A"/>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2A002A"/>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7" name="Rectangle 6"/>
          <p:cNvSpPr/>
          <p:nvPr/>
        </p:nvSpPr>
        <p:spPr>
          <a:xfrm>
            <a:off x="833081" y="4692581"/>
            <a:ext cx="71437" cy="1368425"/>
          </a:xfrm>
          <a:prstGeom prst="rect">
            <a:avLst/>
          </a:prstGeom>
          <a:solidFill>
            <a:srgbClr val="FF9D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8" name="TextBox 7"/>
          <p:cNvSpPr txBox="1">
            <a:spLocks noChangeArrowheads="1"/>
          </p:cNvSpPr>
          <p:nvPr/>
        </p:nvSpPr>
        <p:spPr bwMode="auto">
          <a:xfrm rot="16200000">
            <a:off x="12472" y="4964152"/>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pitchFamily="34" charset="0"/>
                <a:cs typeface="Arial" pitchFamily="34" charset="0"/>
              </a:rPr>
              <a:t>Hospital </a:t>
            </a:r>
          </a:p>
          <a:p>
            <a:pPr algn="ctr" eaLnBrk="1" hangingPunct="1"/>
            <a:r>
              <a:rPr lang="en-US" sz="1200" b="1" dirty="0">
                <a:solidFill>
                  <a:srgbClr val="2A002A"/>
                </a:solidFill>
                <a:latin typeface="Arial" pitchFamily="34" charset="0"/>
                <a:cs typeface="Arial" pitchFamily="34" charset="0"/>
              </a:rPr>
              <a:t>Benefit</a:t>
            </a:r>
          </a:p>
        </p:txBody>
      </p:sp>
      <p:sp>
        <p:nvSpPr>
          <p:cNvPr id="9" name="Rectangle 8"/>
          <p:cNvSpPr/>
          <p:nvPr/>
        </p:nvSpPr>
        <p:spPr>
          <a:xfrm>
            <a:off x="833082" y="1340768"/>
            <a:ext cx="71437" cy="3052763"/>
          </a:xfrm>
          <a:prstGeom prst="rect">
            <a:avLst/>
          </a:prstGeom>
          <a:gradFill flip="none" rotWithShape="1">
            <a:gsLst>
              <a:gs pos="0">
                <a:srgbClr val="FF9D20"/>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TextBox 9"/>
          <p:cNvSpPr txBox="1">
            <a:spLocks noChangeArrowheads="1"/>
          </p:cNvSpPr>
          <p:nvPr/>
        </p:nvSpPr>
        <p:spPr bwMode="auto">
          <a:xfrm rot="16200000">
            <a:off x="-298585" y="3344205"/>
            <a:ext cx="143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pitchFamily="34" charset="0"/>
                <a:cs typeface="Arial" pitchFamily="34" charset="0"/>
              </a:rPr>
              <a:t>Chronic Disease </a:t>
            </a:r>
          </a:p>
          <a:p>
            <a:pPr algn="ctr" eaLnBrk="1" hangingPunct="1"/>
            <a:r>
              <a:rPr lang="en-US" sz="1200" b="1" dirty="0">
                <a:solidFill>
                  <a:srgbClr val="2A002A"/>
                </a:solidFill>
                <a:latin typeface="Arial" pitchFamily="34" charset="0"/>
                <a:cs typeface="Arial" pitchFamily="34" charset="0"/>
              </a:rPr>
              <a:t>Benefit</a:t>
            </a:r>
          </a:p>
        </p:txBody>
      </p:sp>
      <p:sp>
        <p:nvSpPr>
          <p:cNvPr id="11" name="TextBox 10"/>
          <p:cNvSpPr txBox="1">
            <a:spLocks noChangeArrowheads="1"/>
          </p:cNvSpPr>
          <p:nvPr/>
        </p:nvSpPr>
        <p:spPr bwMode="auto">
          <a:xfrm rot="16200000">
            <a:off x="-37033" y="1447910"/>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pitchFamily="34" charset="0"/>
                <a:cs typeface="Arial" pitchFamily="34" charset="0"/>
              </a:rPr>
              <a:t>Day-to-day</a:t>
            </a:r>
          </a:p>
          <a:p>
            <a:pPr algn="ctr" eaLnBrk="1" hangingPunct="1"/>
            <a:r>
              <a:rPr lang="en-US" sz="1200" b="1" dirty="0">
                <a:solidFill>
                  <a:srgbClr val="2A002A"/>
                </a:solidFill>
                <a:latin typeface="Arial" pitchFamily="34" charset="0"/>
                <a:cs typeface="Arial" pitchFamily="34" charset="0"/>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2448626351"/>
              </p:ext>
            </p:extLst>
          </p:nvPr>
        </p:nvGraphicFramePr>
        <p:xfrm>
          <a:off x="839878" y="2929856"/>
          <a:ext cx="4380194" cy="1463676"/>
        </p:xfrm>
        <a:graphic>
          <a:graphicData uri="http://schemas.openxmlformats.org/drawingml/2006/table">
            <a:tbl>
              <a:tblPr/>
              <a:tblGrid>
                <a:gridCol w="4380194"/>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CDL </a:t>
                      </a:r>
                      <a:r>
                        <a:rPr kumimoji="0" lang="en-US" sz="1200" b="1" i="0" u="none" strike="noStrike" cap="none" normalizeH="0" baseline="0" dirty="0">
                          <a:ln>
                            <a:noFill/>
                          </a:ln>
                          <a:solidFill>
                            <a:srgbClr val="2A002A"/>
                          </a:solidFill>
                          <a:effectLst/>
                          <a:latin typeface="Arial"/>
                          <a:ea typeface="ＭＳ Ｐゴシック" charset="0"/>
                          <a:cs typeface="Arial" charset="0"/>
                        </a:rPr>
                        <a:t>chronic conditions (</a:t>
                      </a:r>
                      <a:r>
                        <a:rPr kumimoji="0" lang="en-US" sz="1200" b="1" i="0" u="none" strike="noStrike" cap="none" normalizeH="0" baseline="0" dirty="0" smtClean="0">
                          <a:ln>
                            <a:noFill/>
                          </a:ln>
                          <a:solidFill>
                            <a:srgbClr val="2A002A"/>
                          </a:solidFill>
                          <a:effectLst/>
                          <a:latin typeface="Arial"/>
                          <a:ea typeface="ＭＳ Ｐゴシック" charset="0"/>
                          <a:cs typeface="Arial" charset="0"/>
                        </a:rPr>
                        <a:t>PMBs</a:t>
                      </a:r>
                      <a:r>
                        <a:rPr kumimoji="0" lang="en-US" sz="1200" b="1" i="0" u="none" strike="noStrike" cap="none" normalizeH="0" baseline="0" dirty="0">
                          <a:ln>
                            <a:noFill/>
                          </a:ln>
                          <a:solidFill>
                            <a:srgbClr val="2A002A"/>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2A002A"/>
                          </a:solidFill>
                          <a:effectLst/>
                          <a:latin typeface="Arial"/>
                          <a:ea typeface="ＭＳ Ｐゴシック" charset="0"/>
                          <a:cs typeface="Arial" charset="0"/>
                        </a:rPr>
                        <a:t>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  &gt;  </a:t>
                      </a:r>
                      <a:r>
                        <a:rPr kumimoji="0" lang="en-US" sz="1200" b="0" i="0" u="none" strike="noStrike" cap="none" normalizeH="0" baseline="0" dirty="0">
                          <a:ln>
                            <a:noFill/>
                          </a:ln>
                          <a:solidFill>
                            <a:srgbClr val="2A002A"/>
                          </a:solidFill>
                          <a:effectLst/>
                          <a:latin typeface="Arial"/>
                          <a:ea typeface="ＭＳ Ｐゴシック" charset="0"/>
                          <a:cs typeface="Arial" charset="0"/>
                        </a:rPr>
                        <a:t>100% of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Bestmed </a:t>
                      </a:r>
                      <a:r>
                        <a:rPr kumimoji="0" lang="en-US" sz="1200" b="0" i="0" u="none" strike="noStrike" cap="none" normalizeH="0" baseline="0" dirty="0">
                          <a:ln>
                            <a:noFill/>
                          </a:ln>
                          <a:solidFill>
                            <a:srgbClr val="2A002A"/>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2A002A"/>
                          </a:solidFill>
                          <a:effectLst/>
                          <a:latin typeface="Arial"/>
                          <a:ea typeface="ＭＳ Ｐゴシック" charset="0"/>
                          <a:cs typeface="Arial" charset="0"/>
                        </a:rPr>
                        <a:t>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  &gt;  30% </a:t>
                      </a:r>
                      <a:r>
                        <a:rPr kumimoji="0" lang="en-US" sz="1200" b="0" i="0" u="none" strike="noStrike" cap="none" normalizeH="0" baseline="0" dirty="0">
                          <a:ln>
                            <a:noFill/>
                          </a:ln>
                          <a:solidFill>
                            <a:srgbClr val="2A002A"/>
                          </a:solidFill>
                          <a:effectLst/>
                          <a:latin typeface="Arial"/>
                          <a:ea typeface="ＭＳ Ｐゴシック" charset="0"/>
                          <a:cs typeface="Arial" charset="0"/>
                        </a:rPr>
                        <a:t>co-payment: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Non-formulary medicine</a:t>
                      </a:r>
                      <a:endParaRPr kumimoji="0" lang="en-US" sz="1200" b="0" i="0" u="none" strike="noStrike" cap="none" normalizeH="0" baseline="0" dirty="0">
                        <a:ln>
                          <a:noFill/>
                        </a:ln>
                        <a:solidFill>
                          <a:srgbClr val="2A002A"/>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A002A"/>
                          </a:solidFill>
                          <a:effectLst/>
                          <a:latin typeface="Arial"/>
                          <a:ea typeface="ＭＳ Ｐゴシック" charset="0"/>
                          <a:cs typeface="Arial" charset="0"/>
                        </a:rPr>
                        <a:t>   Non-CDL </a:t>
                      </a:r>
                      <a:r>
                        <a:rPr kumimoji="0" lang="en-US" sz="1200" b="1" i="0" u="none" strike="noStrike" cap="none" normalizeH="0" baseline="0" dirty="0">
                          <a:ln>
                            <a:noFill/>
                          </a:ln>
                          <a:solidFill>
                            <a:srgbClr val="2A002A"/>
                          </a:solidFill>
                          <a:effectLst/>
                          <a:latin typeface="Arial"/>
                          <a:ea typeface="ＭＳ Ｐゴシック" charset="0"/>
                          <a:cs typeface="Arial" charset="0"/>
                        </a:rPr>
                        <a:t>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2A002A"/>
                          </a:solidFill>
                          <a:effectLst/>
                          <a:latin typeface="Arial"/>
                          <a:ea typeface="ＭＳ Ｐゴシック" charset="0"/>
                          <a:cs typeface="Arial" charset="0"/>
                        </a:rPr>
                        <a:t>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  &gt;  </a:t>
                      </a:r>
                      <a:r>
                        <a:rPr kumimoji="0" lang="en-US" sz="1200" b="0" i="0" u="none" strike="noStrike" cap="none" normalizeH="0" baseline="0" dirty="0">
                          <a:ln>
                            <a:noFill/>
                          </a:ln>
                          <a:solidFill>
                            <a:srgbClr val="2A002A"/>
                          </a:solidFill>
                          <a:effectLst/>
                          <a:latin typeface="Arial"/>
                          <a:ea typeface="ＭＳ Ｐゴシック" charset="0"/>
                          <a:cs typeface="Arial" charset="0"/>
                        </a:rPr>
                        <a:t>31 conditions covered at 85% of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Bestmed </a:t>
                      </a:r>
                      <a:r>
                        <a:rPr kumimoji="0" lang="en-US" sz="1200" b="0" i="0" u="none" strike="noStrike" cap="none" normalizeH="0" baseline="0" dirty="0">
                          <a:ln>
                            <a:noFill/>
                          </a:ln>
                          <a:solidFill>
                            <a:srgbClr val="2A002A"/>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2A002A"/>
                          </a:solidFill>
                          <a:effectLst/>
                          <a:latin typeface="Arial"/>
                          <a:ea typeface="ＭＳ Ｐゴシック" charset="0"/>
                          <a:cs typeface="Arial" charset="0"/>
                        </a:rPr>
                        <a:t> </a:t>
                      </a:r>
                      <a:r>
                        <a:rPr kumimoji="0" lang="en-US" sz="1200" b="0" i="0" u="none" strike="noStrike" cap="none" normalizeH="0" baseline="0" dirty="0" smtClean="0">
                          <a:ln>
                            <a:noFill/>
                          </a:ln>
                          <a:solidFill>
                            <a:srgbClr val="2A002A"/>
                          </a:solidFill>
                          <a:effectLst/>
                          <a:latin typeface="Arial"/>
                          <a:ea typeface="ＭＳ Ｐゴシック" charset="0"/>
                          <a:cs typeface="Arial" charset="0"/>
                        </a:rPr>
                        <a:t>   </a:t>
                      </a:r>
                      <a:r>
                        <a:rPr kumimoji="0" lang="en-US" sz="1200" b="0" i="0" u="none" strike="noStrike" cap="none" normalizeH="0" baseline="0" dirty="0">
                          <a:ln>
                            <a:noFill/>
                          </a:ln>
                          <a:solidFill>
                            <a:srgbClr val="2A002A"/>
                          </a:solidFill>
                          <a:effectLst/>
                          <a:latin typeface="Arial"/>
                          <a:ea typeface="ＭＳ Ｐゴシック" charset="0"/>
                          <a:cs typeface="Arial" charset="0"/>
                        </a:rPr>
                        <a:t>&gt;  Limited to </a:t>
                      </a:r>
                      <a:r>
                        <a:rPr kumimoji="0" lang="en-US" sz="1200" b="1" i="0" u="none" strike="noStrike" cap="none" normalizeH="0" baseline="0" dirty="0" smtClean="0">
                          <a:ln>
                            <a:noFill/>
                          </a:ln>
                          <a:solidFill>
                            <a:srgbClr val="2A002A"/>
                          </a:solidFill>
                          <a:effectLst/>
                          <a:latin typeface="Arial"/>
                          <a:ea typeface="ＭＳ Ｐゴシック" charset="0"/>
                          <a:cs typeface="Arial" charset="0"/>
                        </a:rPr>
                        <a:t>M = R8 000</a:t>
                      </a:r>
                      <a:r>
                        <a:rPr kumimoji="0" lang="en-US" sz="1200" b="1" i="0" u="none" strike="noStrike" cap="none" normalizeH="0" baseline="0" dirty="0">
                          <a:ln>
                            <a:noFill/>
                          </a:ln>
                          <a:solidFill>
                            <a:srgbClr val="2A002A"/>
                          </a:solidFill>
                          <a:effectLst/>
                          <a:latin typeface="Arial"/>
                          <a:ea typeface="ＭＳ Ｐゴシック" charset="0"/>
                          <a:cs typeface="Arial" charset="0"/>
                        </a:rPr>
                        <a:t>,</a:t>
                      </a:r>
                      <a:r>
                        <a:rPr kumimoji="0" lang="en-US" sz="1200" b="1" i="0" u="none" strike="noStrike" cap="none" normalizeH="0" baseline="0" dirty="0" smtClean="0">
                          <a:ln>
                            <a:noFill/>
                          </a:ln>
                          <a:solidFill>
                            <a:srgbClr val="2A002A"/>
                          </a:solidFill>
                          <a:effectLst/>
                          <a:latin typeface="Arial"/>
                          <a:ea typeface="ＭＳ Ｐゴシック" charset="0"/>
                          <a:cs typeface="Arial" charset="0"/>
                        </a:rPr>
                        <a:t>  M1+ = R16 000</a:t>
                      </a:r>
                      <a:endParaRPr kumimoji="0" lang="en-US" sz="1200" b="1" i="0" u="none" strike="noStrike" cap="none" normalizeH="0" baseline="0" dirty="0">
                        <a:ln>
                          <a:noFill/>
                        </a:ln>
                        <a:solidFill>
                          <a:srgbClr val="2A002A"/>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24161927"/>
              </p:ext>
            </p:extLst>
          </p:nvPr>
        </p:nvGraphicFramePr>
        <p:xfrm>
          <a:off x="911787" y="1080130"/>
          <a:ext cx="4236277" cy="1676414"/>
        </p:xfrm>
        <a:graphic>
          <a:graphicData uri="http://schemas.openxmlformats.org/drawingml/2006/table">
            <a:tbl>
              <a:tblPr firstRow="1" bandRow="1">
                <a:effectLst/>
                <a:tableStyleId>{5C22544A-7EE6-4342-B048-85BDC9FD1C3A}</a:tableStyleId>
              </a:tblPr>
              <a:tblGrid>
                <a:gridCol w="4236277"/>
              </a:tblGrid>
              <a:tr h="1488281">
                <a:tc>
                  <a:txBody>
                    <a:bodyPr/>
                    <a:lstStyle/>
                    <a:p>
                      <a:r>
                        <a:rPr lang="en-ZA" sz="1200" b="1" dirty="0" smtClean="0">
                          <a:solidFill>
                            <a:schemeClr val="tx1"/>
                          </a:solidFill>
                          <a:latin typeface="Arial"/>
                        </a:rPr>
                        <a:t>Subject to funds available in monthly</a:t>
                      </a:r>
                      <a:br>
                        <a:rPr lang="en-ZA" sz="1200" b="1" dirty="0" smtClean="0">
                          <a:solidFill>
                            <a:schemeClr val="tx1"/>
                          </a:solidFill>
                          <a:latin typeface="Arial"/>
                        </a:rPr>
                      </a:br>
                      <a:r>
                        <a:rPr lang="en-ZA" sz="1200" b="1" dirty="0" smtClean="0">
                          <a:solidFill>
                            <a:schemeClr val="tx1"/>
                          </a:solidFill>
                          <a:latin typeface="Arial"/>
                        </a:rPr>
                        <a:t>MSA then Scheme</a:t>
                      </a:r>
                      <a:r>
                        <a:rPr lang="en-ZA" sz="1200" b="1" baseline="0" dirty="0" smtClean="0">
                          <a:solidFill>
                            <a:schemeClr val="tx1"/>
                          </a:solidFill>
                          <a:latin typeface="Arial"/>
                        </a:rPr>
                        <a:t> Benefit</a:t>
                      </a:r>
                      <a:endParaRPr lang="en-ZA" sz="1200" b="1" dirty="0" smtClean="0">
                        <a:solidFill>
                          <a:schemeClr val="tx1"/>
                        </a:solidFill>
                        <a:latin typeface="Arial"/>
                      </a:endParaRPr>
                    </a:p>
                    <a:p>
                      <a:r>
                        <a:rPr lang="en-ZA" sz="1200" b="0" dirty="0" smtClean="0">
                          <a:solidFill>
                            <a:schemeClr val="tx1"/>
                          </a:solidFill>
                          <a:latin typeface="Arial"/>
                        </a:rPr>
                        <a:t>PM</a:t>
                      </a:r>
                      <a:r>
                        <a:rPr lang="en-ZA" sz="1200" b="0" baseline="0" dirty="0" smtClean="0">
                          <a:solidFill>
                            <a:schemeClr val="tx1"/>
                          </a:solidFill>
                          <a:latin typeface="Arial"/>
                        </a:rPr>
                        <a:t> – </a:t>
                      </a:r>
                      <a:r>
                        <a:rPr lang="en-ZA" sz="1200" b="0" dirty="0" smtClean="0">
                          <a:solidFill>
                            <a:schemeClr val="tx1"/>
                          </a:solidFill>
                          <a:latin typeface="Arial"/>
                        </a:rPr>
                        <a:t>R</a:t>
                      </a:r>
                      <a:r>
                        <a:rPr lang="en-ZA" sz="1200" b="0" baseline="0" dirty="0" smtClean="0">
                          <a:solidFill>
                            <a:schemeClr val="tx1"/>
                          </a:solidFill>
                          <a:latin typeface="Arial"/>
                        </a:rPr>
                        <a:t>5 832 </a:t>
                      </a:r>
                      <a:r>
                        <a:rPr lang="en-ZA" sz="1200" b="0" dirty="0" smtClean="0">
                          <a:solidFill>
                            <a:schemeClr val="tx1"/>
                          </a:solidFill>
                          <a:latin typeface="Arial"/>
                        </a:rPr>
                        <a:t>per annum / R486 per month </a:t>
                      </a:r>
                      <a:r>
                        <a:rPr lang="en-ZA" sz="1200" b="0" baseline="0" dirty="0" smtClean="0">
                          <a:solidFill>
                            <a:schemeClr val="tx1"/>
                          </a:solidFill>
                          <a:latin typeface="Arial"/>
                        </a:rPr>
                        <a:t> </a:t>
                      </a:r>
                      <a:endParaRPr lang="en-ZA" sz="1200" b="0" dirty="0" smtClean="0">
                        <a:solidFill>
                          <a:schemeClr val="tx1"/>
                        </a:solidFill>
                        <a:latin typeface="Arial"/>
                      </a:endParaRPr>
                    </a:p>
                    <a:p>
                      <a:r>
                        <a:rPr lang="en-ZA" sz="1200" b="0" dirty="0" smtClean="0">
                          <a:solidFill>
                            <a:schemeClr val="tx1"/>
                          </a:solidFill>
                          <a:latin typeface="Arial"/>
                        </a:rPr>
                        <a:t>AD</a:t>
                      </a:r>
                      <a:r>
                        <a:rPr lang="en-ZA" sz="1200" b="0" baseline="0" dirty="0" smtClean="0">
                          <a:solidFill>
                            <a:schemeClr val="tx1"/>
                          </a:solidFill>
                          <a:latin typeface="Arial"/>
                        </a:rPr>
                        <a:t> – </a:t>
                      </a:r>
                      <a:r>
                        <a:rPr lang="en-ZA" sz="1200" b="0" dirty="0" smtClean="0">
                          <a:solidFill>
                            <a:schemeClr val="tx1"/>
                          </a:solidFill>
                          <a:latin typeface="Arial"/>
                        </a:rPr>
                        <a:t>R5</a:t>
                      </a:r>
                      <a:r>
                        <a:rPr lang="en-ZA" sz="1200" b="0" baseline="0" dirty="0" smtClean="0">
                          <a:solidFill>
                            <a:schemeClr val="tx1"/>
                          </a:solidFill>
                          <a:latin typeface="Arial"/>
                        </a:rPr>
                        <a:t> 712</a:t>
                      </a:r>
                      <a:r>
                        <a:rPr lang="en-ZA" sz="1200" b="0" dirty="0" smtClean="0">
                          <a:solidFill>
                            <a:schemeClr val="tx1"/>
                          </a:solidFill>
                          <a:latin typeface="Arial"/>
                        </a:rPr>
                        <a:t> </a:t>
                      </a:r>
                      <a:r>
                        <a:rPr lang="en-ZA" sz="1200" b="0" baseline="0" dirty="0" smtClean="0">
                          <a:solidFill>
                            <a:schemeClr val="tx1"/>
                          </a:solidFill>
                          <a:latin typeface="Arial"/>
                        </a:rPr>
                        <a:t>per annum / R476 per month</a:t>
                      </a:r>
                      <a:endParaRPr lang="en-ZA" sz="1200" b="0" dirty="0" smtClean="0">
                        <a:solidFill>
                          <a:schemeClr val="tx1"/>
                        </a:solidFill>
                        <a:latin typeface="Arial"/>
                      </a:endParaRPr>
                    </a:p>
                    <a:p>
                      <a:r>
                        <a:rPr lang="en-ZA" sz="1200" b="0" dirty="0" smtClean="0">
                          <a:solidFill>
                            <a:schemeClr val="tx1"/>
                          </a:solidFill>
                          <a:latin typeface="Arial"/>
                        </a:rPr>
                        <a:t>CD</a:t>
                      </a:r>
                      <a:r>
                        <a:rPr lang="en-ZA" sz="1200" b="0" baseline="0" dirty="0" smtClean="0">
                          <a:solidFill>
                            <a:schemeClr val="tx1"/>
                          </a:solidFill>
                          <a:latin typeface="Arial"/>
                        </a:rPr>
                        <a:t> – </a:t>
                      </a:r>
                      <a:r>
                        <a:rPr lang="en-ZA" sz="1200" b="0" dirty="0" smtClean="0">
                          <a:solidFill>
                            <a:schemeClr val="tx1"/>
                          </a:solidFill>
                          <a:latin typeface="Arial"/>
                        </a:rPr>
                        <a:t>R1</a:t>
                      </a:r>
                      <a:r>
                        <a:rPr lang="en-ZA" sz="1200" b="0" baseline="0" dirty="0" smtClean="0">
                          <a:solidFill>
                            <a:schemeClr val="tx1"/>
                          </a:solidFill>
                          <a:latin typeface="Arial"/>
                        </a:rPr>
                        <a:t> 284</a:t>
                      </a:r>
                      <a:r>
                        <a:rPr lang="en-ZA" sz="1200" b="0" dirty="0" smtClean="0">
                          <a:solidFill>
                            <a:schemeClr val="tx1"/>
                          </a:solidFill>
                          <a:latin typeface="Arial"/>
                        </a:rPr>
                        <a:t> </a:t>
                      </a:r>
                      <a:r>
                        <a:rPr lang="en-ZA" sz="1200" b="0" baseline="0" dirty="0" smtClean="0">
                          <a:solidFill>
                            <a:schemeClr val="tx1"/>
                          </a:solidFill>
                          <a:latin typeface="Arial"/>
                        </a:rPr>
                        <a:t>per annum / R107 per month</a:t>
                      </a:r>
                    </a:p>
                    <a:p>
                      <a:pPr marL="0" marR="0" indent="0" algn="l" defTabSz="914400" rtl="0" eaLnBrk="1" fontAlgn="auto" latinLnBrk="0" hangingPunct="1">
                        <a:lnSpc>
                          <a:spcPct val="100000"/>
                        </a:lnSpc>
                        <a:spcBef>
                          <a:spcPts val="1200"/>
                        </a:spcBef>
                        <a:spcAft>
                          <a:spcPts val="0"/>
                        </a:spcAft>
                        <a:buClrTx/>
                        <a:buSzTx/>
                        <a:buFontTx/>
                        <a:buNone/>
                        <a:tabLst/>
                        <a:defRPr/>
                      </a:pPr>
                      <a:r>
                        <a:rPr lang="en-ZA" sz="1200" b="1" dirty="0" smtClean="0">
                          <a:solidFill>
                            <a:schemeClr val="tx1"/>
                          </a:solidFill>
                          <a:latin typeface="Arial"/>
                        </a:rPr>
                        <a:t>Day-to-day</a:t>
                      </a:r>
                      <a:r>
                        <a:rPr lang="en-ZA" sz="1200" b="1" baseline="0" dirty="0" smtClean="0">
                          <a:solidFill>
                            <a:schemeClr val="tx1"/>
                          </a:solidFill>
                          <a:latin typeface="Arial"/>
                        </a:rPr>
                        <a:t> Benefit M = R10 500;   M1+ = R21 500 </a:t>
                      </a:r>
                    </a:p>
                    <a:p>
                      <a:pPr marL="0" marR="0" indent="0" algn="l" defTabSz="914400" rtl="0" eaLnBrk="1" fontAlgn="auto" latinLnBrk="0" hangingPunct="1">
                        <a:lnSpc>
                          <a:spcPct val="100000"/>
                        </a:lnSpc>
                        <a:spcBef>
                          <a:spcPts val="1200"/>
                        </a:spcBef>
                        <a:spcAft>
                          <a:spcPts val="0"/>
                        </a:spcAft>
                        <a:buClrTx/>
                        <a:buSzTx/>
                        <a:buFontTx/>
                        <a:buNone/>
                        <a:tabLst/>
                        <a:defRPr/>
                      </a:pPr>
                      <a:r>
                        <a:rPr lang="en-ZA" sz="1200" b="1" baseline="0" dirty="0" smtClean="0">
                          <a:solidFill>
                            <a:schemeClr val="tx1"/>
                          </a:solidFill>
                          <a:latin typeface="Arial"/>
                        </a:rPr>
                        <a:t>(Sub-limits apply)</a:t>
                      </a:r>
                      <a:endParaRPr lang="en-ZA" sz="1200" b="1" dirty="0" smtClean="0">
                        <a:solidFill>
                          <a:schemeClr val="tx1"/>
                        </a:solidFill>
                        <a:latin typeface="Arial"/>
                      </a:endParaRPr>
                    </a:p>
                  </a:txBody>
                  <a:tcPr marT="45727" marB="45727">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69667846"/>
              </p:ext>
            </p:extLst>
          </p:nvPr>
        </p:nvGraphicFramePr>
        <p:xfrm>
          <a:off x="5364088" y="1196752"/>
          <a:ext cx="3457575" cy="4278184"/>
        </p:xfrm>
        <a:graphic>
          <a:graphicData uri="http://schemas.openxmlformats.org/drawingml/2006/table">
            <a:tbl>
              <a:tblPr firstRow="1" bandRow="1">
                <a:tableStyleId>{10A1B5D5-9B99-4C35-A422-299274C87663}</a:tableStyleId>
              </a:tblPr>
              <a:tblGrid>
                <a:gridCol w="1322205"/>
                <a:gridCol w="2135370"/>
              </a:tblGrid>
              <a:tr h="519066">
                <a:tc gridSpan="2">
                  <a:txBody>
                    <a:bodyPr/>
                    <a:lstStyle/>
                    <a:p>
                      <a:pPr indent="0" algn="ctr">
                        <a:lnSpc>
                          <a:spcPct val="100000"/>
                        </a:lnSpc>
                        <a:spcBef>
                          <a:spcPts val="0"/>
                        </a:spcBef>
                      </a:pPr>
                      <a:r>
                        <a:rPr lang="en-ZA" sz="1200" dirty="0" smtClean="0">
                          <a:solidFill>
                            <a:schemeClr val="bg1"/>
                          </a:solidFill>
                          <a:latin typeface="Arial" pitchFamily="34" charset="0"/>
                          <a:cs typeface="Arial" pitchFamily="34" charset="0"/>
                        </a:rPr>
                        <a:t>Day-To-Day Scheme Benefits</a:t>
                      </a:r>
                    </a:p>
                    <a:p>
                      <a:pPr indent="0" algn="ctr">
                        <a:lnSpc>
                          <a:spcPct val="100000"/>
                        </a:lnSpc>
                        <a:spcBef>
                          <a:spcPts val="0"/>
                        </a:spcBef>
                      </a:pPr>
                      <a:r>
                        <a:rPr lang="en-ZA" sz="1200" dirty="0" smtClean="0">
                          <a:solidFill>
                            <a:schemeClr val="bg1"/>
                          </a:solidFill>
                          <a:latin typeface="Arial"/>
                        </a:rPr>
                        <a:t>Overall Limits</a:t>
                      </a:r>
                    </a:p>
                    <a:p>
                      <a:pPr indent="0" algn="ctr">
                        <a:lnSpc>
                          <a:spcPct val="100000"/>
                        </a:lnSpc>
                        <a:spcBef>
                          <a:spcPts val="0"/>
                        </a:spcBef>
                      </a:pPr>
                      <a:r>
                        <a:rPr lang="en-ZA" sz="1200" dirty="0" smtClean="0">
                          <a:solidFill>
                            <a:schemeClr val="bg1"/>
                          </a:solidFill>
                          <a:latin typeface="Arial"/>
                        </a:rPr>
                        <a:t>M = R10 500, M1+ = R21 500</a:t>
                      </a:r>
                      <a:endParaRPr lang="en-ZA" sz="1200" dirty="0">
                        <a:solidFill>
                          <a:schemeClr val="bg1"/>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pPr algn="ctr"/>
                      <a:endParaRPr lang="en-ZA" sz="1400" dirty="0">
                        <a:solidFill>
                          <a:schemeClr val="bg1"/>
                        </a:solidFill>
                      </a:endParaRPr>
                    </a:p>
                  </a:txBody>
                  <a:tcPr>
                    <a:solidFill>
                      <a:srgbClr val="152C43"/>
                    </a:solidFill>
                  </a:tcPr>
                </a:tc>
              </a:tr>
              <a:tr h="853370">
                <a:tc>
                  <a:txBody>
                    <a:bodyPr/>
                    <a:lstStyle/>
                    <a:p>
                      <a:pPr indent="0">
                        <a:lnSpc>
                          <a:spcPct val="100000"/>
                        </a:lnSpc>
                        <a:spcBef>
                          <a:spcPts val="0"/>
                        </a:spcBef>
                      </a:pPr>
                      <a:endParaRPr lang="en-ZA" sz="1200" b="1" dirty="0" smtClean="0">
                        <a:latin typeface="Arial" pitchFamily="34" charset="0"/>
                        <a:cs typeface="Arial" pitchFamily="34" charset="0"/>
                      </a:endParaRPr>
                    </a:p>
                    <a:p>
                      <a:pPr indent="0">
                        <a:lnSpc>
                          <a:spcPct val="100000"/>
                        </a:lnSpc>
                        <a:spcBef>
                          <a:spcPts val="0"/>
                        </a:spcBef>
                      </a:pPr>
                      <a:r>
                        <a:rPr lang="en-ZA" sz="1200" b="1" dirty="0" smtClean="0">
                          <a:latin typeface="Arial" pitchFamily="34" charset="0"/>
                          <a:cs typeface="Arial" pitchFamily="34" charset="0"/>
                        </a:rPr>
                        <a:t>Acute Medicine</a:t>
                      </a:r>
                      <a:endParaRPr lang="en-ZA" sz="1200" b="1"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en-ZA" sz="1200" dirty="0" smtClean="0">
                          <a:latin typeface="Arial" pitchFamily="34" charset="0"/>
                          <a:cs typeface="Arial" pitchFamily="34" charset="0"/>
                        </a:rPr>
                        <a:t>M     :  R3 400</a:t>
                      </a:r>
                      <a:endParaRPr lang="en-ZA" sz="1200" baseline="0" dirty="0" smtClean="0">
                        <a:latin typeface="Arial" pitchFamily="34" charset="0"/>
                        <a:cs typeface="Arial" pitchFamily="34" charset="0"/>
                      </a:endParaRPr>
                    </a:p>
                    <a:p>
                      <a:pPr indent="0" algn="l">
                        <a:lnSpc>
                          <a:spcPct val="100000"/>
                        </a:lnSpc>
                        <a:spcBef>
                          <a:spcPts val="0"/>
                        </a:spcBef>
                      </a:pPr>
                      <a:r>
                        <a:rPr lang="en-ZA" sz="1200" dirty="0" smtClean="0">
                          <a:latin typeface="Arial" pitchFamily="34" charset="0"/>
                          <a:cs typeface="Arial" pitchFamily="34" charset="0"/>
                        </a:rPr>
                        <a:t>M1+ :  R6 800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rial" pitchFamily="34" charset="0"/>
                          <a:cs typeface="Arial" pitchFamily="34" charset="0"/>
                        </a:rPr>
                        <a:t>10% co-payment, subject to medicine reference price</a:t>
                      </a:r>
                      <a:endParaRPr kumimoji="0" lang="en-US" sz="1200" b="0" i="0" u="none" strike="noStrike" cap="none" normalizeH="0" baseline="0" dirty="0">
                        <a:ln>
                          <a:noFill/>
                        </a:ln>
                        <a:solidFill>
                          <a:srgbClr val="0D0D0D"/>
                        </a:solidFill>
                        <a:effectLst/>
                        <a:latin typeface="Arial" pitchFamily="34" charset="0"/>
                        <a:ea typeface="ＭＳ Ｐゴシック"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65263">
                <a:tc>
                  <a:txBody>
                    <a:bodyPr/>
                    <a:lstStyle/>
                    <a:p>
                      <a:pPr indent="0">
                        <a:lnSpc>
                          <a:spcPct val="100000"/>
                        </a:lnSpc>
                        <a:spcBef>
                          <a:spcPts val="0"/>
                        </a:spcBef>
                      </a:pPr>
                      <a:r>
                        <a:rPr lang="en-ZA" sz="1200" b="1" dirty="0" smtClean="0">
                          <a:latin typeface="Arial" pitchFamily="34" charset="0"/>
                          <a:cs typeface="Arial" pitchFamily="34" charset="0"/>
                        </a:rPr>
                        <a:t>GP &amp; Specialist Consultations</a:t>
                      </a:r>
                      <a:endParaRPr lang="en-ZA" sz="1200" b="1"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en-ZA" sz="1200" dirty="0" smtClean="0">
                          <a:latin typeface="Arial" pitchFamily="34" charset="0"/>
                          <a:cs typeface="Arial" pitchFamily="34" charset="0"/>
                        </a:rPr>
                        <a:t>M     :  R2</a:t>
                      </a:r>
                      <a:r>
                        <a:rPr lang="en-ZA" sz="1200" baseline="0" dirty="0" smtClean="0">
                          <a:latin typeface="Arial" pitchFamily="34" charset="0"/>
                          <a:cs typeface="Arial" pitchFamily="34" charset="0"/>
                        </a:rPr>
                        <a:t> 900</a:t>
                      </a:r>
                    </a:p>
                    <a:p>
                      <a:pPr indent="0" algn="l">
                        <a:lnSpc>
                          <a:spcPct val="100000"/>
                        </a:lnSpc>
                        <a:spcBef>
                          <a:spcPts val="0"/>
                        </a:spcBef>
                      </a:pPr>
                      <a:r>
                        <a:rPr lang="en-ZA" sz="1200" dirty="0" smtClean="0">
                          <a:latin typeface="Arial" pitchFamily="34" charset="0"/>
                          <a:cs typeface="Arial" pitchFamily="34" charset="0"/>
                        </a:rPr>
                        <a:t>M1+ :  R5</a:t>
                      </a:r>
                      <a:r>
                        <a:rPr lang="en-ZA" sz="1200" baseline="0" dirty="0" smtClean="0">
                          <a:latin typeface="Arial" pitchFamily="34" charset="0"/>
                          <a:cs typeface="Arial" pitchFamily="34" charset="0"/>
                        </a:rPr>
                        <a:t> 9</a:t>
                      </a:r>
                      <a:r>
                        <a:rPr lang="en-ZA" sz="1200" dirty="0" smtClean="0">
                          <a:latin typeface="Arial" pitchFamily="34" charset="0"/>
                          <a:cs typeface="Arial" pitchFamily="34" charset="0"/>
                        </a:rPr>
                        <a:t>00</a:t>
                      </a:r>
                      <a:endParaRPr lang="en-ZA" sz="120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711141">
                <a:tc>
                  <a:txBody>
                    <a:bodyPr/>
                    <a:lstStyle/>
                    <a:p>
                      <a:pPr indent="0">
                        <a:lnSpc>
                          <a:spcPct val="100000"/>
                        </a:lnSpc>
                        <a:spcBef>
                          <a:spcPts val="0"/>
                        </a:spcBef>
                      </a:pPr>
                      <a:r>
                        <a:rPr lang="en-ZA" sz="1200" b="1" dirty="0" smtClean="0">
                          <a:latin typeface="Arial" pitchFamily="34" charset="0"/>
                          <a:cs typeface="Arial" pitchFamily="34" charset="0"/>
                        </a:rPr>
                        <a:t>Basic &amp; Specialised Dentistry</a:t>
                      </a:r>
                    </a:p>
                    <a:p>
                      <a:pPr indent="0">
                        <a:lnSpc>
                          <a:spcPct val="100000"/>
                        </a:lnSpc>
                        <a:spcBef>
                          <a:spcPts val="0"/>
                        </a:spcBef>
                      </a:pPr>
                      <a:r>
                        <a:rPr lang="en-ZA" sz="1200" b="1" dirty="0" smtClean="0">
                          <a:latin typeface="Arial" pitchFamily="34" charset="0"/>
                          <a:cs typeface="Arial" pitchFamily="34" charset="0"/>
                        </a:rPr>
                        <a:t>(Pre-authorisation)</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en-ZA" sz="1200" dirty="0" smtClean="0">
                          <a:latin typeface="Arial" pitchFamily="34" charset="0"/>
                          <a:cs typeface="Arial" pitchFamily="34" charset="0"/>
                        </a:rPr>
                        <a:t>M     :  R4</a:t>
                      </a:r>
                      <a:r>
                        <a:rPr lang="en-ZA" sz="1200" baseline="0" dirty="0" smtClean="0">
                          <a:latin typeface="Arial" pitchFamily="34" charset="0"/>
                          <a:cs typeface="Arial" pitchFamily="34" charset="0"/>
                        </a:rPr>
                        <a:t> 100</a:t>
                      </a:r>
                    </a:p>
                    <a:p>
                      <a:pPr indent="0" algn="l">
                        <a:lnSpc>
                          <a:spcPct val="100000"/>
                        </a:lnSpc>
                        <a:spcBef>
                          <a:spcPts val="0"/>
                        </a:spcBef>
                      </a:pPr>
                      <a:r>
                        <a:rPr lang="en-ZA" sz="1200" dirty="0" smtClean="0">
                          <a:latin typeface="Arial" pitchFamily="34" charset="0"/>
                          <a:cs typeface="Arial" pitchFamily="34" charset="0"/>
                        </a:rPr>
                        <a:t>M1+ :  R8</a:t>
                      </a:r>
                      <a:r>
                        <a:rPr lang="en-ZA" sz="1200" baseline="0" dirty="0" smtClean="0">
                          <a:latin typeface="Arial" pitchFamily="34" charset="0"/>
                          <a:cs typeface="Arial" pitchFamily="34" charset="0"/>
                        </a:rPr>
                        <a:t> 3</a:t>
                      </a:r>
                      <a:r>
                        <a:rPr lang="en-ZA" sz="1200" dirty="0" smtClean="0">
                          <a:latin typeface="Arial" pitchFamily="34" charset="0"/>
                          <a:cs typeface="Arial" pitchFamily="34" charset="0"/>
                        </a:rPr>
                        <a:t>00</a:t>
                      </a:r>
                      <a:endParaRPr lang="en-ZA" sz="120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648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rial" pitchFamily="34" charset="0"/>
                          <a:cs typeface="Arial" pitchFamily="34" charset="0"/>
                        </a:rPr>
                        <a:t>Radiology and Pathology</a:t>
                      </a:r>
                      <a:endParaRPr kumimoji="0" lang="en-US" sz="1200" b="1"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37" marR="91437" marT="45710" marB="4571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pitchFamily="34" charset="0"/>
                          <a:cs typeface="Arial" pitchFamily="34" charset="0"/>
                        </a:rPr>
                        <a:t>M     : </a:t>
                      </a:r>
                      <a:r>
                        <a:rPr kumimoji="0" lang="en-US" sz="1200" u="none" strike="noStrike" cap="none" normalizeH="0" baseline="0" dirty="0" smtClean="0">
                          <a:ln>
                            <a:noFill/>
                          </a:ln>
                          <a:effectLst/>
                          <a:latin typeface="Arial" pitchFamily="34" charset="0"/>
                          <a:cs typeface="Arial" pitchFamily="34" charset="0"/>
                        </a:rPr>
                        <a:t>R2 200</a:t>
                      </a:r>
                      <a:endParaRPr kumimoji="0" lang="en-US" sz="1200" u="none" strike="noStrike" cap="none" normalizeH="0" baseline="0" dirty="0">
                        <a:ln>
                          <a:noFill/>
                        </a:ln>
                        <a:effectLst/>
                        <a:latin typeface="Arial" pitchFamily="34" charset="0"/>
                        <a:cs typeface="Arial" pitchFamily="34" charset="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pitchFamily="34" charset="0"/>
                          <a:cs typeface="Arial" pitchFamily="34" charset="0"/>
                        </a:rPr>
                        <a:t>M1+ : </a:t>
                      </a:r>
                      <a:r>
                        <a:rPr kumimoji="0" lang="en-US" sz="1200" u="none" strike="noStrike" cap="none" normalizeH="0" baseline="0" dirty="0" smtClean="0">
                          <a:ln>
                            <a:noFill/>
                          </a:ln>
                          <a:effectLst/>
                          <a:latin typeface="Arial" pitchFamily="34" charset="0"/>
                          <a:cs typeface="Arial" pitchFamily="34" charset="0"/>
                        </a:rPr>
                        <a:t>R4 400</a:t>
                      </a:r>
                      <a:endParaRPr kumimoji="0" lang="en-US" sz="1200" b="0" i="0" u="none" strike="noStrike" cap="none" normalizeH="0" baseline="0" dirty="0">
                        <a:ln>
                          <a:noFill/>
                        </a:ln>
                        <a:solidFill>
                          <a:srgbClr val="000000"/>
                        </a:solidFill>
                        <a:effectLst/>
                        <a:latin typeface="Arial" pitchFamily="34" charset="0"/>
                        <a:ea typeface="ＭＳ Ｐゴシック" charset="0"/>
                        <a:cs typeface="Arial" pitchFamily="34" charset="0"/>
                      </a:endParaRPr>
                    </a:p>
                  </a:txBody>
                  <a:tcPr marL="91437" marR="91437" marT="45710" marB="4571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65263">
                <a:tc>
                  <a:txBody>
                    <a:bodyPr/>
                    <a:lstStyle/>
                    <a:p>
                      <a:pPr indent="0">
                        <a:lnSpc>
                          <a:spcPct val="100000"/>
                        </a:lnSpc>
                        <a:spcBef>
                          <a:spcPts val="0"/>
                        </a:spcBef>
                      </a:pPr>
                      <a:r>
                        <a:rPr lang="en-ZA" sz="1200" b="1" dirty="0" smtClean="0">
                          <a:latin typeface="Arial" pitchFamily="34" charset="0"/>
                          <a:cs typeface="Arial" pitchFamily="34" charset="0"/>
                        </a:rPr>
                        <a:t>Supplementary Services</a:t>
                      </a:r>
                      <a:endParaRPr lang="en-ZA" sz="1200" b="1" dirty="0">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en-ZA" sz="1200" dirty="0" smtClean="0">
                          <a:latin typeface="Arial" pitchFamily="34" charset="0"/>
                          <a:cs typeface="Arial" pitchFamily="34" charset="0"/>
                        </a:rPr>
                        <a:t>M     :  R3</a:t>
                      </a:r>
                      <a:r>
                        <a:rPr lang="en-ZA" sz="1200" baseline="0" dirty="0" smtClean="0">
                          <a:latin typeface="Arial" pitchFamily="34" charset="0"/>
                          <a:cs typeface="Arial" pitchFamily="34" charset="0"/>
                        </a:rPr>
                        <a:t> 700</a:t>
                      </a:r>
                    </a:p>
                    <a:p>
                      <a:pPr indent="0" algn="l">
                        <a:lnSpc>
                          <a:spcPct val="100000"/>
                        </a:lnSpc>
                        <a:spcBef>
                          <a:spcPts val="0"/>
                        </a:spcBef>
                      </a:pPr>
                      <a:r>
                        <a:rPr lang="en-ZA" sz="1200" dirty="0" smtClean="0">
                          <a:latin typeface="Arial" pitchFamily="34" charset="0"/>
                          <a:cs typeface="Arial" pitchFamily="34" charset="0"/>
                        </a:rPr>
                        <a:t>M1+ :  R7</a:t>
                      </a:r>
                      <a:r>
                        <a:rPr lang="en-ZA" sz="1200" baseline="0" dirty="0" smtClean="0">
                          <a:latin typeface="Arial" pitchFamily="34" charset="0"/>
                          <a:cs typeface="Arial" pitchFamily="34" charset="0"/>
                        </a:rPr>
                        <a:t> 3</a:t>
                      </a:r>
                      <a:r>
                        <a:rPr lang="en-ZA" sz="1200" dirty="0" smtClean="0">
                          <a:latin typeface="Arial" pitchFamily="34" charset="0"/>
                          <a:cs typeface="Arial" pitchFamily="34" charset="0"/>
                        </a:rPr>
                        <a:t>00</a:t>
                      </a: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09288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3574997"/>
              </p:ext>
            </p:extLst>
          </p:nvPr>
        </p:nvGraphicFramePr>
        <p:xfrm>
          <a:off x="1187624" y="764704"/>
          <a:ext cx="6552728" cy="3962342"/>
        </p:xfrm>
        <a:graphic>
          <a:graphicData uri="http://schemas.openxmlformats.org/drawingml/2006/table">
            <a:tbl>
              <a:tblPr firstRow="1" bandRow="1">
                <a:tableStyleId>{10A1B5D5-9B99-4C35-A422-299274C87663}</a:tableStyleId>
              </a:tblPr>
              <a:tblGrid>
                <a:gridCol w="3891837"/>
                <a:gridCol w="2660891"/>
              </a:tblGrid>
              <a:tr h="304800">
                <a:tc gridSpan="2">
                  <a:txBody>
                    <a:bodyPr/>
                    <a:lstStyle/>
                    <a:p>
                      <a:pPr algn="ctr">
                        <a:lnSpc>
                          <a:spcPct val="100000"/>
                        </a:lnSpc>
                      </a:pPr>
                      <a:r>
                        <a:rPr lang="en-ZA" sz="1200" dirty="0" smtClean="0">
                          <a:latin typeface="Arial" pitchFamily="34" charset="0"/>
                          <a:cs typeface="Arial" pitchFamily="34" charset="0"/>
                        </a:rPr>
                        <a:t>Preventative Care</a:t>
                      </a:r>
                      <a:endParaRPr lang="en-ZA" sz="1200" dirty="0">
                        <a:solidFill>
                          <a:schemeClr val="tx1">
                            <a:lumMod val="95000"/>
                            <a:lumOff val="5000"/>
                          </a:schemeClr>
                        </a:solidFill>
                        <a:latin typeface="Arial" pitchFamily="34" charset="0"/>
                        <a:cs typeface="Arial" pitchFamily="34" charset="0"/>
                      </a:endParaRPr>
                    </a:p>
                  </a:txBody>
                  <a:tcPr>
                    <a:lnB w="12700" cap="flat" cmpd="sng" algn="ctr">
                      <a:solidFill>
                        <a:srgbClr val="F79646"/>
                      </a:solidFill>
                      <a:prstDash val="solid"/>
                      <a:round/>
                      <a:headEnd type="none" w="med" len="med"/>
                      <a:tailEnd type="none" w="med" len="med"/>
                    </a:lnB>
                  </a:tcPr>
                </a:tc>
                <a:tc hMerge="1">
                  <a:txBody>
                    <a:bodyPr/>
                    <a:lstStyle/>
                    <a:p>
                      <a:pPr algn="ctr"/>
                      <a:endParaRPr lang="en-ZA" sz="1400" dirty="0">
                        <a:solidFill>
                          <a:schemeClr val="bg1"/>
                        </a:solidFill>
                      </a:endParaRPr>
                    </a:p>
                  </a:txBody>
                  <a:tcPr>
                    <a:solidFill>
                      <a:srgbClr val="152C43"/>
                    </a:solidFill>
                  </a:tcPr>
                </a:tc>
              </a:tr>
              <a:tr h="274320">
                <a:tc>
                  <a:txBody>
                    <a:bodyPr/>
                    <a:lstStyle/>
                    <a:p>
                      <a:pPr>
                        <a:lnSpc>
                          <a:spcPct val="100000"/>
                        </a:lnSpc>
                      </a:pPr>
                      <a:r>
                        <a:rPr lang="en-ZA" sz="1200" b="1" dirty="0" smtClean="0">
                          <a:solidFill>
                            <a:schemeClr val="tx1">
                              <a:lumMod val="95000"/>
                              <a:lumOff val="5000"/>
                            </a:schemeClr>
                          </a:solidFill>
                          <a:latin typeface="Arial" pitchFamily="34" charset="0"/>
                          <a:cs typeface="Arial" pitchFamily="34" charset="0"/>
                        </a:rPr>
                        <a:t>HPV Vaccine</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en-ZA" sz="1200" dirty="0" smtClean="0">
                          <a:solidFill>
                            <a:schemeClr val="tx1">
                              <a:lumMod val="95000"/>
                              <a:lumOff val="5000"/>
                            </a:schemeClr>
                          </a:solidFill>
                          <a:latin typeface="Arial" pitchFamily="34" charset="0"/>
                          <a:cs typeface="Arial" pitchFamily="34" charset="0"/>
                        </a:rPr>
                        <a:t>Protocol</a:t>
                      </a:r>
                      <a:r>
                        <a:rPr lang="en-ZA" sz="1200" baseline="0" dirty="0" smtClean="0">
                          <a:solidFill>
                            <a:schemeClr val="tx1">
                              <a:lumMod val="95000"/>
                              <a:lumOff val="5000"/>
                            </a:schemeClr>
                          </a:solidFill>
                          <a:latin typeface="Arial" pitchFamily="34" charset="0"/>
                          <a:cs typeface="Arial" pitchFamily="34" charset="0"/>
                        </a:rPr>
                        <a:t> applies</a:t>
                      </a:r>
                      <a:endParaRPr lang="en-ZA" sz="120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Flu Vaccine</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en-ZA" sz="1200" dirty="0" smtClean="0">
                          <a:latin typeface="Arial" pitchFamily="34" charset="0"/>
                          <a:cs typeface="Arial" pitchFamily="34" charset="0"/>
                        </a:rPr>
                        <a:t>1 per beneficiary</a:t>
                      </a:r>
                      <a:endParaRPr lang="en-ZA" sz="120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Pneumonia Programme</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en-ZA" sz="1200" dirty="0" smtClean="0">
                          <a:latin typeface="Arial" pitchFamily="34" charset="0"/>
                          <a:cs typeface="Arial" pitchFamily="34" charset="0"/>
                        </a:rPr>
                        <a:t>Protocol applies</a:t>
                      </a:r>
                      <a:endParaRPr lang="en-ZA" sz="120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Paediatric Immunisations</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9899">
                <a:tc>
                  <a:txBody>
                    <a:bodyPr/>
                    <a:lstStyle/>
                    <a:p>
                      <a:pPr>
                        <a:lnSpc>
                          <a:spcPct val="100000"/>
                        </a:lnSpc>
                      </a:pPr>
                      <a:r>
                        <a:rPr lang="en-ZA" sz="1200" b="1" dirty="0" smtClean="0">
                          <a:latin typeface="Arial" pitchFamily="34" charset="0"/>
                          <a:cs typeface="Arial" pitchFamily="34" charset="0"/>
                        </a:rPr>
                        <a:t>Back Rehabilitation Programme (DBC)</a:t>
                      </a:r>
                      <a:endParaRPr lang="en-ZA" sz="1200" b="1" dirty="0">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Female Contraceptives</a:t>
                      </a:r>
                      <a:endParaRPr lang="en-ZA" sz="1200" b="1" dirty="0">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Up to R1 400 PF</a:t>
                      </a: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0">
                <a:tc>
                  <a:txBody>
                    <a:bodyPr/>
                    <a:lstStyle/>
                    <a:p>
                      <a:pPr>
                        <a:lnSpc>
                          <a:spcPct val="100000"/>
                        </a:lnSpc>
                      </a:pPr>
                      <a:r>
                        <a:rPr lang="en-ZA" sz="1200" b="1" dirty="0" smtClean="0">
                          <a:latin typeface="Arial" pitchFamily="34" charset="0"/>
                          <a:cs typeface="Arial" pitchFamily="34" charset="0"/>
                        </a:rPr>
                        <a:t>Preventative Dentistry</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HIB Titre</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Mammogram</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latin typeface="Arial" pitchFamily="34" charset="0"/>
                          <a:cs typeface="Arial" pitchFamily="34" charset="0"/>
                        </a:rPr>
                        <a:t>PAP Smear</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Protocol applies</a:t>
                      </a:r>
                      <a:endParaRPr lang="en-ZA" sz="1200" dirty="0" smtClean="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en-ZA" sz="1200" b="1" dirty="0" smtClean="0">
                          <a:solidFill>
                            <a:schemeClr val="tx1">
                              <a:lumMod val="95000"/>
                              <a:lumOff val="5000"/>
                            </a:schemeClr>
                          </a:solidFill>
                          <a:latin typeface="Arial" pitchFamily="34" charset="0"/>
                          <a:cs typeface="Arial" pitchFamily="34" charset="0"/>
                        </a:rPr>
                        <a:t>PSA</a:t>
                      </a:r>
                      <a:endParaRPr lang="en-ZA" sz="1200" b="1"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lumMod val="95000"/>
                              <a:lumOff val="5000"/>
                            </a:schemeClr>
                          </a:solidFill>
                          <a:latin typeface="Arial" pitchFamily="34" charset="0"/>
                          <a:cs typeface="Arial" pitchFamily="34" charset="0"/>
                        </a:rPr>
                        <a:t>Protocol applies</a:t>
                      </a: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gn="l"/>
                      <a:r>
                        <a:rPr lang="en-US" sz="1200" b="1" i="0" u="none" strike="noStrike" baseline="0" dirty="0" smtClean="0">
                          <a:latin typeface="Arial" pitchFamily="34" charset="0"/>
                          <a:cs typeface="Arial" pitchFamily="34" charset="0"/>
                        </a:rPr>
                        <a:t>Biometric screenings: Glucose, Cholesterol, Blood pressure measurement and Body Mass Index calculation.</a:t>
                      </a:r>
                      <a:endParaRPr lang="en-ZA" sz="1200" b="1" dirty="0">
                        <a:latin typeface="Arial" pitchFamily="34" charset="0"/>
                        <a:cs typeface="Arial" pitchFamily="34" charset="0"/>
                      </a:endParaRPr>
                    </a:p>
                  </a:txBody>
                  <a:tcPr marL="91445" marR="91445" marT="45691" marB="4569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rial" pitchFamily="34" charset="0"/>
                          <a:cs typeface="Arial" pitchFamily="34" charset="0"/>
                        </a:rPr>
                        <a:t>From selected Clicks, Script</a:t>
                      </a:r>
                      <a:r>
                        <a:rPr lang="en-ZA" sz="1200" baseline="0" dirty="0" smtClean="0">
                          <a:latin typeface="Arial" pitchFamily="34" charset="0"/>
                          <a:cs typeface="Arial" pitchFamily="34" charset="0"/>
                        </a:rPr>
                        <a:t> Savers</a:t>
                      </a:r>
                      <a:r>
                        <a:rPr lang="en-ZA" sz="1200" dirty="0" smtClean="0">
                          <a:latin typeface="Arial" pitchFamily="34" charset="0"/>
                          <a:cs typeface="Arial" pitchFamily="34" charset="0"/>
                        </a:rPr>
                        <a:t>/</a:t>
                      </a:r>
                      <a:r>
                        <a:rPr lang="en-ZA" sz="1200" baseline="0" dirty="0" smtClean="0">
                          <a:latin typeface="Arial" pitchFamily="34" charset="0"/>
                          <a:cs typeface="Arial" pitchFamily="34" charset="0"/>
                        </a:rPr>
                        <a:t> Dis-Chem Pharmacies</a:t>
                      </a:r>
                      <a:endParaRPr lang="en-ZA" sz="1200" dirty="0" smtClean="0">
                        <a:latin typeface="Arial" pitchFamily="34" charset="0"/>
                        <a:cs typeface="Arial" pitchFamily="34" charset="0"/>
                      </a:endParaRPr>
                    </a:p>
                  </a:txBody>
                  <a:tcPr marL="91445" marR="91445" marT="45691" marB="4569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03642568"/>
              </p:ext>
            </p:extLst>
          </p:nvPr>
        </p:nvGraphicFramePr>
        <p:xfrm>
          <a:off x="1187624" y="4797152"/>
          <a:ext cx="6552728" cy="1127760"/>
        </p:xfrm>
        <a:graphic>
          <a:graphicData uri="http://schemas.openxmlformats.org/drawingml/2006/table">
            <a:tbl>
              <a:tblPr firstRow="1" bandRow="1">
                <a:tableStyleId>{10A1B5D5-9B99-4C35-A422-299274C87663}</a:tableStyleId>
              </a:tblPr>
              <a:tblGrid>
                <a:gridCol w="3888432"/>
                <a:gridCol w="2664296"/>
              </a:tblGrid>
              <a:tr h="304800">
                <a:tc gridSpan="2">
                  <a:txBody>
                    <a:bodyPr/>
                    <a:lstStyle/>
                    <a:p>
                      <a:pPr algn="ctr">
                        <a:lnSpc>
                          <a:spcPct val="100000"/>
                        </a:lnSpc>
                      </a:pPr>
                      <a:r>
                        <a:rPr lang="en-ZA" sz="1200" dirty="0" smtClean="0">
                          <a:solidFill>
                            <a:schemeClr val="lt1"/>
                          </a:solidFill>
                          <a:latin typeface="Arial" pitchFamily="34" charset="0"/>
                          <a:cs typeface="Arial" pitchFamily="34" charset="0"/>
                        </a:rPr>
                        <a:t>Contributions</a:t>
                      </a:r>
                      <a:endParaRPr lang="en-ZA" sz="1200" dirty="0">
                        <a:solidFill>
                          <a:schemeClr val="tx1">
                            <a:lumMod val="95000"/>
                            <a:lumOff val="5000"/>
                          </a:schemeClr>
                        </a:solidFill>
                        <a:latin typeface="Arial" pitchFamily="34" charset="0"/>
                        <a:cs typeface="Arial" pitchFamily="34" charset="0"/>
                      </a:endParaRPr>
                    </a:p>
                  </a:txBody>
                  <a:tcPr>
                    <a:lnB w="12700" cap="flat" cmpd="sng" algn="ctr">
                      <a:solidFill>
                        <a:srgbClr val="F79646"/>
                      </a:solidFill>
                      <a:prstDash val="solid"/>
                      <a:round/>
                      <a:headEnd type="none" w="med" len="med"/>
                      <a:tailEnd type="none" w="med" len="med"/>
                    </a:lnB>
                  </a:tcPr>
                </a:tc>
                <a:tc hMerge="1">
                  <a:txBody>
                    <a:bodyPr/>
                    <a:lstStyle/>
                    <a:p>
                      <a:pPr algn="ctr"/>
                      <a:endParaRPr lang="en-ZA" sz="1400" dirty="0">
                        <a:solidFill>
                          <a:schemeClr val="bg1"/>
                        </a:solidFill>
                      </a:endParaRPr>
                    </a:p>
                  </a:txBody>
                  <a:tcPr>
                    <a:solidFill>
                      <a:srgbClr val="152C43"/>
                    </a:solidFill>
                  </a:tcPr>
                </a:tc>
              </a:tr>
              <a:tr h="274320">
                <a:tc>
                  <a:txBody>
                    <a:bodyPr/>
                    <a:lstStyle/>
                    <a:p>
                      <a:r>
                        <a:rPr lang="en-ZA" sz="1200" b="1" dirty="0" smtClean="0">
                          <a:latin typeface="Arial"/>
                        </a:rPr>
                        <a:t>Principal</a:t>
                      </a:r>
                      <a:r>
                        <a:rPr lang="en-ZA" sz="1200" b="1" baseline="0" dirty="0" smtClean="0">
                          <a:latin typeface="Arial"/>
                        </a:rPr>
                        <a:t> Member</a:t>
                      </a:r>
                      <a:endParaRPr lang="en-ZA" sz="1200" b="1" dirty="0" smtClean="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r>
                        <a:rPr lang="en-ZA" sz="1200" dirty="0" smtClean="0">
                          <a:latin typeface="Arial"/>
                        </a:rPr>
                        <a:t>R3</a:t>
                      </a:r>
                      <a:r>
                        <a:rPr lang="en-ZA" sz="1200" baseline="0" dirty="0" smtClean="0">
                          <a:latin typeface="Arial"/>
                        </a:rPr>
                        <a:t> 238</a:t>
                      </a:r>
                      <a:endParaRPr lang="en-ZA" sz="1200" dirty="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r>
                        <a:rPr lang="en-ZA" sz="1200" b="1" dirty="0" smtClean="0">
                          <a:latin typeface="Arial"/>
                        </a:rPr>
                        <a:t>Adult</a:t>
                      </a:r>
                      <a:r>
                        <a:rPr lang="en-ZA" sz="1200" b="1" baseline="0" dirty="0" smtClean="0">
                          <a:latin typeface="Arial"/>
                        </a:rPr>
                        <a:t> Dependant</a:t>
                      </a:r>
                      <a:endParaRPr lang="en-ZA" sz="1200" b="1" dirty="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r>
                        <a:rPr lang="en-ZA" sz="1200" dirty="0" smtClean="0">
                          <a:latin typeface="Arial"/>
                        </a:rPr>
                        <a:t>R3</a:t>
                      </a:r>
                      <a:r>
                        <a:rPr lang="en-ZA" sz="1200" baseline="0" dirty="0" smtClean="0">
                          <a:latin typeface="Arial"/>
                        </a:rPr>
                        <a:t> 173</a:t>
                      </a:r>
                      <a:endParaRPr lang="en-ZA" sz="1200" dirty="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r>
                        <a:rPr lang="en-ZA" sz="1200" b="1" dirty="0" smtClean="0">
                          <a:latin typeface="Arial"/>
                        </a:rPr>
                        <a:t>Child</a:t>
                      </a:r>
                      <a:r>
                        <a:rPr lang="en-ZA" sz="1200" b="1" baseline="0" dirty="0" smtClean="0">
                          <a:latin typeface="Arial"/>
                        </a:rPr>
                        <a:t> Dependant</a:t>
                      </a:r>
                      <a:endParaRPr lang="en-ZA" sz="1200" b="1" dirty="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a:rPr>
                        <a:t>R</a:t>
                      </a:r>
                      <a:r>
                        <a:rPr lang="en-ZA" sz="1200" baseline="0" dirty="0" smtClean="0">
                          <a:latin typeface="Arial"/>
                        </a:rPr>
                        <a:t>713</a:t>
                      </a:r>
                      <a:endParaRPr lang="en-ZA" sz="1200" dirty="0" smtClean="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17991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830262"/>
          </a:xfrm>
        </p:spPr>
        <p:txBody>
          <a:bodyPr/>
          <a:lstStyle/>
          <a:p>
            <a:r>
              <a:rPr lang="en-US" dirty="0" smtClean="0"/>
              <a:t>Performance Indicators – Reserves (2010-2013)</a:t>
            </a:r>
            <a:endParaRPr lang="en-US" dirty="0"/>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961148449"/>
              </p:ext>
            </p:extLst>
          </p:nvPr>
        </p:nvGraphicFramePr>
        <p:xfrm>
          <a:off x="952500" y="1600200"/>
          <a:ext cx="7181774" cy="3949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3367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606189" y="836712"/>
            <a:ext cx="3889611" cy="1600438"/>
          </a:xfrm>
          <a:prstGeom prst="rect">
            <a:avLst/>
          </a:prstGeom>
          <a:noFill/>
        </p:spPr>
        <p:txBody>
          <a:bodyPr wrap="square" rtlCol="0">
            <a:spAutoFit/>
          </a:bodyPr>
          <a:lstStyle/>
          <a:p>
            <a:pPr algn="just"/>
            <a:r>
              <a:rPr lang="en-US" sz="1400" b="1" dirty="0" smtClean="0">
                <a:latin typeface="Arial" pitchFamily="34" charset="0"/>
                <a:cs typeface="Arial" pitchFamily="34" charset="0"/>
              </a:rPr>
              <a:t>CDL </a:t>
            </a:r>
            <a:r>
              <a:rPr lang="en-US" sz="1400" b="1" dirty="0">
                <a:latin typeface="Arial" pitchFamily="34" charset="0"/>
                <a:cs typeface="Arial" pitchFamily="34" charset="0"/>
              </a:rPr>
              <a:t>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30% </a:t>
            </a:r>
            <a:r>
              <a:rPr lang="en-US" sz="1400" dirty="0">
                <a:latin typeface="Arial" pitchFamily="34" charset="0"/>
                <a:cs typeface="Arial" pitchFamily="34" charset="0"/>
              </a:rPr>
              <a:t>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a:latin typeface="Arial" pitchFamily="34" charset="0"/>
                <a:cs typeface="Arial" pitchFamily="34" charset="0"/>
              </a:rPr>
              <a:t>31 conditions covered at 85% of </a:t>
            </a:r>
            <a:r>
              <a:rPr lang="en-US" sz="1400" dirty="0" smtClean="0">
                <a:latin typeface="Arial" pitchFamily="34" charset="0"/>
                <a:cs typeface="Arial" pitchFamily="34" charset="0"/>
              </a:rPr>
              <a:t>Bestmed tariff</a:t>
            </a: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R8 000,   </a:t>
            </a:r>
            <a:r>
              <a:rPr lang="en-US" sz="1400" b="1" dirty="0">
                <a:latin typeface="Arial" pitchFamily="34" charset="0"/>
                <a:cs typeface="Arial" pitchFamily="34" charset="0"/>
              </a:rPr>
              <a:t>M1</a:t>
            </a:r>
            <a:r>
              <a:rPr lang="en-US" sz="1400" b="1" dirty="0" smtClean="0">
                <a:latin typeface="Arial" pitchFamily="34" charset="0"/>
                <a:cs typeface="Arial" pitchFamily="34" charset="0"/>
              </a:rPr>
              <a:t>+ = R16 000</a:t>
            </a:r>
            <a:endParaRPr lang="en-US" sz="1400"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94259446"/>
              </p:ext>
            </p:extLst>
          </p:nvPr>
        </p:nvGraphicFramePr>
        <p:xfrm>
          <a:off x="804685" y="2437150"/>
          <a:ext cx="3492617" cy="4024684"/>
        </p:xfrm>
        <a:graphic>
          <a:graphicData uri="http://schemas.openxmlformats.org/drawingml/2006/table">
            <a:tbl>
              <a:tblPr firstRow="1" bandRow="1">
                <a:tableStyleId>{5C22544A-7EE6-4342-B048-85BDC9FD1C3A}</a:tableStyleId>
              </a:tblPr>
              <a:tblGrid>
                <a:gridCol w="447413"/>
                <a:gridCol w="3045204"/>
              </a:tblGrid>
              <a:tr h="326599">
                <a:tc>
                  <a:txBody>
                    <a:bodyPr/>
                    <a:lstStyle/>
                    <a:p>
                      <a:endParaRPr lang="en-US" sz="1200" b="1" dirty="0">
                        <a:solidFill>
                          <a:schemeClr val="bg1"/>
                        </a:solidFill>
                        <a:latin typeface="Arial" pitchFamily="34" charset="0"/>
                        <a:cs typeface="Arial" pitchFamily="34" charset="0"/>
                      </a:endParaRPr>
                    </a:p>
                  </a:txBody>
                  <a:tcPr/>
                </a:tc>
                <a:tc>
                  <a:txBody>
                    <a:bodyPr/>
                    <a:lstStyle/>
                    <a:p>
                      <a:r>
                        <a:rPr lang="en-US" sz="1200" b="1" dirty="0" smtClean="0">
                          <a:latin typeface="Arial" panose="020B0604020202020204" pitchFamily="34" charset="0"/>
                          <a:cs typeface="Arial" panose="020B0604020202020204" pitchFamily="34" charset="0"/>
                        </a:rPr>
                        <a:t>Non</a:t>
                      </a:r>
                      <a:r>
                        <a:rPr lang="en-US" sz="1200" b="1" baseline="0" dirty="0" smtClean="0">
                          <a:latin typeface="Arial" panose="020B0604020202020204" pitchFamily="34" charset="0"/>
                          <a:cs typeface="Arial" panose="020B0604020202020204" pitchFamily="34" charset="0"/>
                        </a:rPr>
                        <a:t>-CDL Conditions</a:t>
                      </a:r>
                      <a:endParaRPr lang="en-US" sz="1200" b="1"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1</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ADD / ADHD</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2</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Acne- severe</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3</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Eczema</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4</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Allergic Rhinitis</a:t>
                      </a:r>
                      <a:endParaRPr lang="en-US" sz="1200" b="0" dirty="0">
                        <a:solidFill>
                          <a:schemeClr val="bg1"/>
                        </a:solidFill>
                        <a:latin typeface="Arial" pitchFamily="34" charset="0"/>
                        <a:cs typeface="Arial" pitchFamily="34" charset="0"/>
                      </a:endParaRPr>
                    </a:p>
                  </a:txBody>
                  <a:tcPr/>
                </a:tc>
              </a:tr>
              <a:tr h="326599">
                <a:tc>
                  <a:txBody>
                    <a:bodyPr/>
                    <a:lstStyle/>
                    <a:p>
                      <a:r>
                        <a:rPr lang="en-US" sz="1200" b="0" dirty="0" smtClean="0">
                          <a:latin typeface="Arial" panose="020B0604020202020204" pitchFamily="34" charset="0"/>
                          <a:cs typeface="Arial" panose="020B0604020202020204" pitchFamily="34" charset="0"/>
                        </a:rPr>
                        <a:t>5</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Migraine Prophylaxis</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6</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Gout Prophylaxis</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7</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Endometriosis</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8</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Major Depression </a:t>
                      </a:r>
                      <a:endParaRPr lang="en-US" sz="1200" b="0" dirty="0">
                        <a:solidFill>
                          <a:schemeClr val="bg1"/>
                        </a:solidFill>
                        <a:latin typeface="Arial" pitchFamily="34" charset="0"/>
                        <a:cs typeface="Arial" pitchFamily="34" charset="0"/>
                      </a:endParaRPr>
                    </a:p>
                  </a:txBody>
                  <a:tcPr/>
                </a:tc>
              </a:tr>
              <a:tr h="264837">
                <a:tc>
                  <a:txBody>
                    <a:bodyPr/>
                    <a:lstStyle/>
                    <a:p>
                      <a:r>
                        <a:rPr lang="en-US" sz="1200" b="0" dirty="0" smtClean="0">
                          <a:latin typeface="Arial" panose="020B0604020202020204" pitchFamily="34" charset="0"/>
                          <a:cs typeface="Arial" panose="020B0604020202020204" pitchFamily="34" charset="0"/>
                        </a:rPr>
                        <a:t>9</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Chronic Anemia</a:t>
                      </a:r>
                      <a:endParaRPr lang="en-US" sz="1200" b="0" dirty="0">
                        <a:solidFill>
                          <a:schemeClr val="bg1"/>
                        </a:solidFill>
                        <a:latin typeface="Arial" pitchFamily="34" charset="0"/>
                        <a:cs typeface="Arial" pitchFamily="34" charset="0"/>
                      </a:endParaRPr>
                    </a:p>
                  </a:txBody>
                  <a:tcPr/>
                </a:tc>
              </a:tr>
              <a:tr h="326599">
                <a:tc>
                  <a:txBody>
                    <a:bodyPr/>
                    <a:lstStyle/>
                    <a:p>
                      <a:r>
                        <a:rPr lang="en-US" sz="1200" b="0" dirty="0" smtClean="0">
                          <a:latin typeface="Arial" panose="020B0604020202020204" pitchFamily="34" charset="0"/>
                          <a:cs typeface="Arial" panose="020B0604020202020204" pitchFamily="34" charset="0"/>
                        </a:rPr>
                        <a:t>10</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Polycystic</a:t>
                      </a:r>
                      <a:r>
                        <a:rPr lang="en-US" sz="1200" b="0" baseline="0" dirty="0" smtClean="0">
                          <a:latin typeface="Arial" panose="020B0604020202020204" pitchFamily="34" charset="0"/>
                          <a:cs typeface="Arial" panose="020B0604020202020204" pitchFamily="34" charset="0"/>
                        </a:rPr>
                        <a:t> Ovarian Disease</a:t>
                      </a:r>
                      <a:endParaRPr lang="en-US" sz="1200" b="0" dirty="0">
                        <a:solidFill>
                          <a:schemeClr val="bg1"/>
                        </a:solidFill>
                        <a:latin typeface="Arial" pitchFamily="34" charset="0"/>
                        <a:cs typeface="Arial" pitchFamily="34" charset="0"/>
                      </a:endParaRPr>
                    </a:p>
                  </a:txBody>
                  <a:tcPr/>
                </a:tc>
              </a:tr>
              <a:tr h="276535">
                <a:tc>
                  <a:txBody>
                    <a:bodyPr/>
                    <a:lstStyle/>
                    <a:p>
                      <a:r>
                        <a:rPr lang="en-US" sz="1200" b="0" dirty="0" smtClean="0">
                          <a:latin typeface="Arial" panose="020B0604020202020204" pitchFamily="34" charset="0"/>
                          <a:cs typeface="Arial" panose="020B0604020202020204" pitchFamily="34" charset="0"/>
                        </a:rPr>
                        <a:t>11</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Graves Disease</a:t>
                      </a:r>
                      <a:endParaRPr lang="en-US" sz="1200" b="0" dirty="0">
                        <a:solidFill>
                          <a:schemeClr val="bg1"/>
                        </a:solidFill>
                        <a:latin typeface="Arial" pitchFamily="34" charset="0"/>
                        <a:cs typeface="Arial" pitchFamily="34" charset="0"/>
                      </a:endParaRPr>
                    </a:p>
                  </a:txBody>
                  <a:tcPr/>
                </a:tc>
              </a:tr>
              <a:tr h="299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panose="020B0604020202020204" pitchFamily="34" charset="0"/>
                          <a:cs typeface="Arial" panose="020B0604020202020204" pitchFamily="34" charset="0"/>
                        </a:rPr>
                        <a:t>12</a:t>
                      </a:r>
                      <a:endParaRPr lang="en-US" sz="1200" b="0" dirty="0" smtClean="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Arial" panose="020B0604020202020204" pitchFamily="34" charset="0"/>
                          <a:cs typeface="Arial" panose="020B0604020202020204" pitchFamily="34" charset="0"/>
                        </a:rPr>
                        <a:t>Obsessive Compulsive</a:t>
                      </a:r>
                      <a:r>
                        <a:rPr lang="en-US" sz="1200" b="0" baseline="0" dirty="0" smtClean="0">
                          <a:latin typeface="Arial" panose="020B0604020202020204" pitchFamily="34" charset="0"/>
                          <a:cs typeface="Arial" panose="020B0604020202020204" pitchFamily="34" charset="0"/>
                        </a:rPr>
                        <a:t> Disorder</a:t>
                      </a:r>
                      <a:endParaRPr lang="en-US" sz="1200" b="0" dirty="0" smtClean="0">
                        <a:solidFill>
                          <a:schemeClr val="bg1"/>
                        </a:solidFill>
                        <a:latin typeface="Arial" pitchFamily="34" charset="0"/>
                        <a:cs typeface="Arial" pitchFamily="34" charset="0"/>
                      </a:endParaRPr>
                    </a:p>
                  </a:txBody>
                  <a:tcPr/>
                </a:tc>
              </a:tr>
              <a:tr h="268372">
                <a:tc>
                  <a:txBody>
                    <a:bodyPr/>
                    <a:lstStyle/>
                    <a:p>
                      <a:r>
                        <a:rPr lang="en-US" sz="1200" b="0" dirty="0" smtClean="0">
                          <a:latin typeface="Arial" panose="020B0604020202020204" pitchFamily="34" charset="0"/>
                          <a:cs typeface="Arial" panose="020B0604020202020204" pitchFamily="34" charset="0"/>
                        </a:rPr>
                        <a:t>13</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Stroke</a:t>
                      </a:r>
                      <a:endParaRPr lang="en-US" sz="1200" b="0" dirty="0">
                        <a:solidFill>
                          <a:schemeClr val="bg1"/>
                        </a:solidFill>
                        <a:latin typeface="Arial" pitchFamily="34" charset="0"/>
                        <a:cs typeface="Arial"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07845503"/>
              </p:ext>
            </p:extLst>
          </p:nvPr>
        </p:nvGraphicFramePr>
        <p:xfrm>
          <a:off x="4572000" y="764704"/>
          <a:ext cx="3492617" cy="5303520"/>
        </p:xfrm>
        <a:graphic>
          <a:graphicData uri="http://schemas.openxmlformats.org/drawingml/2006/table">
            <a:tbl>
              <a:tblPr firstRow="1" bandRow="1">
                <a:tableStyleId>{5C22544A-7EE6-4342-B048-85BDC9FD1C3A}</a:tableStyleId>
              </a:tblPr>
              <a:tblGrid>
                <a:gridCol w="447413"/>
                <a:gridCol w="3045204"/>
              </a:tblGrid>
              <a:tr h="343335">
                <a:tc>
                  <a:txBody>
                    <a:bodyPr/>
                    <a:lstStyle/>
                    <a:p>
                      <a:endParaRPr lang="en-US" b="0" dirty="0">
                        <a:solidFill>
                          <a:schemeClr val="bg1"/>
                        </a:solidFill>
                        <a:latin typeface="Arial" pitchFamily="34" charset="0"/>
                        <a:cs typeface="Arial" pitchFamily="34" charset="0"/>
                      </a:endParaRPr>
                    </a:p>
                  </a:txBody>
                  <a:tcPr/>
                </a:tc>
                <a:tc>
                  <a:txBody>
                    <a:bodyPr/>
                    <a:lstStyle/>
                    <a:p>
                      <a:r>
                        <a:rPr lang="en-US" sz="1200" b="1" dirty="0" smtClean="0">
                          <a:latin typeface="Arial" panose="020B0604020202020204" pitchFamily="34" charset="0"/>
                          <a:cs typeface="Arial" panose="020B0604020202020204" pitchFamily="34" charset="0"/>
                        </a:rPr>
                        <a:t>Non-CDL Conditions</a:t>
                      </a:r>
                      <a:endParaRPr lang="en-US" sz="1200" b="1"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14</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Paraplegia/ Quaraplegia</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15</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Pulmonary embolism</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16</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Benign</a:t>
                      </a:r>
                      <a:r>
                        <a:rPr lang="en-US" sz="1200" b="0" baseline="0" dirty="0" smtClean="0">
                          <a:latin typeface="Arial" panose="020B0604020202020204" pitchFamily="34" charset="0"/>
                          <a:cs typeface="Arial" panose="020B0604020202020204" pitchFamily="34" charset="0"/>
                        </a:rPr>
                        <a:t> Prostatic Hypertrophy</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17</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Female Menopause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18</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Osteoporosis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19</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Psoriasis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20</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Urinary Incontinence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21</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Pagets Disease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22</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Gastro Oesophageal Disease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23</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Ankylosing Spondylitis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24</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Hypophyseal Adenoma</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25</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Osteoarthritis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26</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Alzheimer’s Disease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27</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Aplastic Anaemia</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28</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Collagen Diseases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29</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Cushings</a:t>
                      </a:r>
                      <a:r>
                        <a:rPr lang="en-US" sz="1200" b="0" baseline="0" dirty="0" smtClean="0">
                          <a:latin typeface="Arial" panose="020B0604020202020204" pitchFamily="34" charset="0"/>
                          <a:cs typeface="Arial" panose="020B0604020202020204" pitchFamily="34" charset="0"/>
                        </a:rPr>
                        <a:t> Disease</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30</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Cystic Fibrosis</a:t>
                      </a:r>
                      <a:endParaRPr lang="en-US" sz="1200" b="0" dirty="0">
                        <a:solidFill>
                          <a:schemeClr val="bg1"/>
                        </a:solidFill>
                        <a:latin typeface="Arial" pitchFamily="34" charset="0"/>
                        <a:cs typeface="Arial" pitchFamily="34" charset="0"/>
                      </a:endParaRPr>
                    </a:p>
                  </a:txBody>
                  <a:tcPr/>
                </a:tc>
              </a:tr>
              <a:tr h="257502">
                <a:tc>
                  <a:txBody>
                    <a:bodyPr/>
                    <a:lstStyle/>
                    <a:p>
                      <a:r>
                        <a:rPr lang="en-US" sz="1200" b="0" dirty="0" smtClean="0">
                          <a:latin typeface="Arial" panose="020B0604020202020204" pitchFamily="34" charset="0"/>
                          <a:cs typeface="Arial" panose="020B0604020202020204" pitchFamily="34" charset="0"/>
                        </a:rPr>
                        <a:t>31</a:t>
                      </a:r>
                      <a:endParaRPr lang="en-US" sz="1200" b="0" dirty="0">
                        <a:solidFill>
                          <a:schemeClr val="bg1"/>
                        </a:solidFill>
                        <a:latin typeface="Arial" pitchFamily="34" charset="0"/>
                        <a:cs typeface="Arial" pitchFamily="34" charset="0"/>
                      </a:endParaRPr>
                    </a:p>
                  </a:txBody>
                  <a:tcPr/>
                </a:tc>
                <a:tc>
                  <a:txBody>
                    <a:bodyPr/>
                    <a:lstStyle/>
                    <a:p>
                      <a:r>
                        <a:rPr lang="en-US" sz="1200" b="0" dirty="0" smtClean="0">
                          <a:latin typeface="Arial" panose="020B0604020202020204" pitchFamily="34" charset="0"/>
                          <a:cs typeface="Arial" panose="020B0604020202020204" pitchFamily="34" charset="0"/>
                        </a:rPr>
                        <a:t>Dermatomyositis</a:t>
                      </a:r>
                      <a:endParaRPr lang="en-US" sz="1200" b="0" dirty="0">
                        <a:solidFill>
                          <a:schemeClr val="bg1"/>
                        </a:solidFill>
                        <a:latin typeface="Arial" pitchFamily="34" charset="0"/>
                        <a:cs typeface="Arial" pitchFamily="34" charset="0"/>
                      </a:endParaRPr>
                    </a:p>
                  </a:txBody>
                  <a:tcPr/>
                </a:tc>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590147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914989"/>
            <a:ext cx="7931926" cy="43862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800" dirty="0">
                <a:solidFill>
                  <a:schemeClr val="tx1"/>
                </a:solidFill>
              </a:rPr>
              <a:t>Introduce and implement a competitive negotiated fee for Midwife Assisted Births</a:t>
            </a:r>
            <a:r>
              <a:rPr lang="en-ZA" sz="1800" dirty="0" smtClean="0">
                <a:solidFill>
                  <a:schemeClr val="tx1"/>
                </a:solidFill>
              </a:rPr>
              <a:t>.</a:t>
            </a:r>
          </a:p>
          <a:p>
            <a:pPr marL="457200" indent="-457200">
              <a:spcBef>
                <a:spcPts val="0"/>
              </a:spcBef>
            </a:pPr>
            <a:endParaRPr lang="en-ZA" sz="1800" dirty="0">
              <a:solidFill>
                <a:schemeClr val="tx1"/>
              </a:solidFill>
            </a:endParaRPr>
          </a:p>
          <a:p>
            <a:pPr marL="457200" indent="-457200">
              <a:spcBef>
                <a:spcPts val="0"/>
              </a:spcBef>
            </a:pPr>
            <a:r>
              <a:rPr lang="en-ZA" sz="1800" dirty="0" smtClean="0">
                <a:solidFill>
                  <a:schemeClr val="tx1"/>
                </a:solidFill>
              </a:rPr>
              <a:t>Addition of the HPV vaccine (for prevention of cervical cancers) as a Preventative care benefit. Subject to protocol.</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Increased maxima with the proportionate contribution increases.</a:t>
            </a: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685524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72415606"/>
              </p:ext>
            </p:extLst>
          </p:nvPr>
        </p:nvGraphicFramePr>
        <p:xfrm>
          <a:off x="893763" y="4797152"/>
          <a:ext cx="4254301" cy="1554480"/>
        </p:xfrm>
        <a:graphic>
          <a:graphicData uri="http://schemas.openxmlformats.org/drawingml/2006/table">
            <a:tbl>
              <a:tblPr/>
              <a:tblGrid>
                <a:gridCol w="4254301"/>
              </a:tblGrid>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100% of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1" i="0" u="none" strike="noStrike" cap="none" normalizeH="0" baseline="0" dirty="0">
                          <a:ln>
                            <a:noFill/>
                          </a:ln>
                          <a:solidFill>
                            <a:srgbClr val="152437"/>
                          </a:solidFill>
                          <a:effectLst/>
                          <a:latin typeface="Arial"/>
                          <a:ea typeface="ＭＳ Ｐゴシック" charset="0"/>
                          <a:cs typeface="Arial" charset="0"/>
                        </a:rPr>
                        <a:t>tariff: Unlimited – Any Private Hospital</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152437"/>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No Co-payments</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Emergencies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 ER24/ International Travel Insurance</a:t>
                      </a:r>
                      <a:endParaRPr kumimoji="0" lang="en-US" sz="1200" b="1" i="0" u="none" strike="noStrike" cap="none" normalizeH="0" baseline="0" dirty="0">
                        <a:ln>
                          <a:noFill/>
                        </a:ln>
                        <a:solidFill>
                          <a:srgbClr val="152437"/>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152437"/>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7" name="Rectangle 6"/>
          <p:cNvSpPr/>
          <p:nvPr/>
        </p:nvSpPr>
        <p:spPr>
          <a:xfrm>
            <a:off x="822326" y="4437112"/>
            <a:ext cx="71437" cy="1368425"/>
          </a:xfrm>
          <a:prstGeom prst="rect">
            <a:avLst/>
          </a:prstGeom>
          <a:solidFill>
            <a:srgbClr val="EEC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8" name="Rectangle 7"/>
          <p:cNvSpPr/>
          <p:nvPr/>
        </p:nvSpPr>
        <p:spPr>
          <a:xfrm>
            <a:off x="822326" y="1124744"/>
            <a:ext cx="71437" cy="3052763"/>
          </a:xfrm>
          <a:prstGeom prst="rect">
            <a:avLst/>
          </a:prstGeom>
          <a:gradFill flip="none" rotWithShape="1">
            <a:gsLst>
              <a:gs pos="0">
                <a:srgbClr val="EEC42C"/>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TextBox 8"/>
          <p:cNvSpPr txBox="1">
            <a:spLocks noChangeArrowheads="1"/>
          </p:cNvSpPr>
          <p:nvPr/>
        </p:nvSpPr>
        <p:spPr bwMode="auto">
          <a:xfrm rot="16200000">
            <a:off x="3541" y="5098759"/>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Hospital </a:t>
            </a:r>
          </a:p>
          <a:p>
            <a:pPr algn="ctr" eaLnBrk="1" hangingPunct="1"/>
            <a:r>
              <a:rPr lang="en-US" sz="1200" b="1" dirty="0">
                <a:solidFill>
                  <a:srgbClr val="2A002A"/>
                </a:solidFill>
                <a:latin typeface="Arial"/>
              </a:rPr>
              <a:t>Benefit</a:t>
            </a:r>
          </a:p>
        </p:txBody>
      </p:sp>
      <p:sp>
        <p:nvSpPr>
          <p:cNvPr id="10" name="TextBox 9"/>
          <p:cNvSpPr txBox="1">
            <a:spLocks noChangeArrowheads="1"/>
          </p:cNvSpPr>
          <p:nvPr/>
        </p:nvSpPr>
        <p:spPr bwMode="auto">
          <a:xfrm rot="16200000">
            <a:off x="-284894" y="3118702"/>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Chronic Disease </a:t>
            </a:r>
          </a:p>
          <a:p>
            <a:pPr algn="ctr" eaLnBrk="1" hangingPunct="1"/>
            <a:r>
              <a:rPr lang="en-US" sz="1200" b="1" dirty="0">
                <a:solidFill>
                  <a:srgbClr val="2A002A"/>
                </a:solidFill>
                <a:latin typeface="Arial"/>
              </a:rPr>
              <a:t>Benefit</a:t>
            </a:r>
          </a:p>
        </p:txBody>
      </p:sp>
      <p:sp>
        <p:nvSpPr>
          <p:cNvPr id="11" name="TextBox 10"/>
          <p:cNvSpPr txBox="1">
            <a:spLocks noChangeArrowheads="1"/>
          </p:cNvSpPr>
          <p:nvPr/>
        </p:nvSpPr>
        <p:spPr bwMode="auto">
          <a:xfrm rot="16200000">
            <a:off x="-58069" y="1447910"/>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Day-to-day</a:t>
            </a:r>
          </a:p>
          <a:p>
            <a:pPr algn="ctr" eaLnBrk="1" hangingPunct="1"/>
            <a:r>
              <a:rPr lang="en-US" sz="1200" b="1" dirty="0">
                <a:solidFill>
                  <a:srgbClr val="2A002A"/>
                </a:solidFill>
                <a:latin typeface="Arial"/>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588970168"/>
              </p:ext>
            </p:extLst>
          </p:nvPr>
        </p:nvGraphicFramePr>
        <p:xfrm>
          <a:off x="893763" y="1080741"/>
          <a:ext cx="4110285" cy="1570037"/>
        </p:xfrm>
        <a:graphic>
          <a:graphicData uri="http://schemas.openxmlformats.org/drawingml/2006/table">
            <a:tbl>
              <a:tblPr firstRow="1" bandRow="1">
                <a:effectLst/>
                <a:tableStyleId>{5C22544A-7EE6-4342-B048-85BDC9FD1C3A}</a:tableStyleId>
              </a:tblPr>
              <a:tblGrid>
                <a:gridCol w="1905561"/>
                <a:gridCol w="1988700"/>
                <a:gridCol w="216024"/>
              </a:tblGrid>
              <a:tr h="304862">
                <a:tc gridSpan="3">
                  <a:txBody>
                    <a:bodyPr/>
                    <a:lstStyle/>
                    <a:p>
                      <a:r>
                        <a:rPr lang="en-ZA" sz="1200" b="1" dirty="0" smtClean="0">
                          <a:solidFill>
                            <a:srgbClr val="152437"/>
                          </a:solidFill>
                          <a:latin typeface="Arial"/>
                        </a:rPr>
                        <a:t>Subject to Scheme</a:t>
                      </a:r>
                      <a:r>
                        <a:rPr lang="en-ZA" sz="1200" b="1" baseline="0" dirty="0" smtClean="0">
                          <a:solidFill>
                            <a:srgbClr val="152437"/>
                          </a:solidFill>
                          <a:latin typeface="Arial"/>
                        </a:rPr>
                        <a:t> Benefits &amp; </a:t>
                      </a:r>
                      <a:r>
                        <a:rPr lang="en-ZA" sz="1200" b="1" dirty="0" smtClean="0">
                          <a:solidFill>
                            <a:srgbClr val="152437"/>
                          </a:solidFill>
                          <a:latin typeface="Arial"/>
                        </a:rPr>
                        <a:t>MSA </a:t>
                      </a:r>
                      <a:endParaRPr lang="en-ZA" sz="1200" b="1" dirty="0">
                        <a:solidFill>
                          <a:srgbClr val="152437"/>
                        </a:solidFill>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r>
              <a:tr h="1265175">
                <a:tc>
                  <a:txBody>
                    <a:bodyPr/>
                    <a:lstStyle/>
                    <a:p>
                      <a:pPr algn="l"/>
                      <a:r>
                        <a:rPr lang="en-ZA" sz="1200" b="1" dirty="0" smtClean="0">
                          <a:solidFill>
                            <a:srgbClr val="152437"/>
                          </a:solidFill>
                          <a:latin typeface="Arial"/>
                        </a:rPr>
                        <a:t>MSA   &lt;R98 500</a:t>
                      </a:r>
                    </a:p>
                    <a:p>
                      <a:pPr>
                        <a:lnSpc>
                          <a:spcPct val="150000"/>
                        </a:lnSpc>
                        <a:spcBef>
                          <a:spcPts val="0"/>
                        </a:spcBef>
                      </a:pPr>
                      <a:r>
                        <a:rPr lang="en-ZA" sz="1200" b="0" dirty="0" smtClean="0">
                          <a:solidFill>
                            <a:srgbClr val="152437"/>
                          </a:solidFill>
                          <a:latin typeface="Arial"/>
                        </a:rPr>
                        <a:t>PM</a:t>
                      </a:r>
                      <a:r>
                        <a:rPr lang="en-ZA" sz="1200" b="0" baseline="0" dirty="0" smtClean="0">
                          <a:solidFill>
                            <a:srgbClr val="152437"/>
                          </a:solidFill>
                          <a:latin typeface="Arial"/>
                        </a:rPr>
                        <a:t> – </a:t>
                      </a:r>
                      <a:r>
                        <a:rPr lang="en-ZA" sz="1200" b="0" dirty="0" smtClean="0">
                          <a:solidFill>
                            <a:srgbClr val="152437"/>
                          </a:solidFill>
                          <a:latin typeface="Arial"/>
                        </a:rPr>
                        <a:t>R6 840 pa</a:t>
                      </a:r>
                    </a:p>
                    <a:p>
                      <a:r>
                        <a:rPr lang="en-ZA" sz="1200" b="0" dirty="0" smtClean="0">
                          <a:solidFill>
                            <a:srgbClr val="152437"/>
                          </a:solidFill>
                          <a:latin typeface="Arial"/>
                        </a:rPr>
                        <a:t>AD</a:t>
                      </a:r>
                      <a:r>
                        <a:rPr lang="en-ZA" sz="1200" b="0" baseline="0" dirty="0" smtClean="0">
                          <a:solidFill>
                            <a:srgbClr val="152437"/>
                          </a:solidFill>
                          <a:latin typeface="Arial"/>
                        </a:rPr>
                        <a:t> – </a:t>
                      </a:r>
                      <a:r>
                        <a:rPr lang="en-ZA" sz="1200" b="0" dirty="0" smtClean="0">
                          <a:solidFill>
                            <a:srgbClr val="152437"/>
                          </a:solidFill>
                          <a:latin typeface="Arial"/>
                        </a:rPr>
                        <a:t>R5 472 pa</a:t>
                      </a:r>
                    </a:p>
                    <a:p>
                      <a:r>
                        <a:rPr lang="en-ZA" sz="1200" b="0" dirty="0" smtClean="0">
                          <a:solidFill>
                            <a:srgbClr val="152437"/>
                          </a:solidFill>
                          <a:latin typeface="Arial"/>
                        </a:rPr>
                        <a:t>CD</a:t>
                      </a:r>
                      <a:r>
                        <a:rPr lang="en-ZA" sz="1200" b="0" baseline="0" dirty="0" smtClean="0">
                          <a:solidFill>
                            <a:srgbClr val="152437"/>
                          </a:solidFill>
                          <a:latin typeface="Arial"/>
                        </a:rPr>
                        <a:t> – </a:t>
                      </a:r>
                      <a:r>
                        <a:rPr lang="en-ZA" sz="1200" b="0" dirty="0" smtClean="0">
                          <a:solidFill>
                            <a:srgbClr val="152437"/>
                          </a:solidFill>
                          <a:latin typeface="Arial"/>
                        </a:rPr>
                        <a:t>R</a:t>
                      </a:r>
                      <a:r>
                        <a:rPr lang="en-ZA" sz="1200" b="0" baseline="0" dirty="0" smtClean="0">
                          <a:solidFill>
                            <a:srgbClr val="152437"/>
                          </a:solidFill>
                          <a:latin typeface="Arial"/>
                        </a:rPr>
                        <a:t>1 272 pa</a:t>
                      </a:r>
                      <a:endParaRPr lang="en-ZA" sz="1200" b="0" dirty="0">
                        <a:solidFill>
                          <a:srgbClr val="152437"/>
                        </a:solidFill>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ZA" sz="1200" b="1" dirty="0" smtClean="0">
                          <a:solidFill>
                            <a:srgbClr val="152437"/>
                          </a:solidFill>
                          <a:latin typeface="Arial"/>
                        </a:rPr>
                        <a:t> MSA  &gt;R98 501</a:t>
                      </a:r>
                    </a:p>
                    <a:p>
                      <a:pPr>
                        <a:lnSpc>
                          <a:spcPct val="150000"/>
                        </a:lnSpc>
                      </a:pPr>
                      <a:r>
                        <a:rPr lang="en-ZA" sz="1200" b="0" dirty="0" smtClean="0">
                          <a:solidFill>
                            <a:srgbClr val="152437"/>
                          </a:solidFill>
                          <a:latin typeface="Arial"/>
                        </a:rPr>
                        <a:t>  PM</a:t>
                      </a:r>
                      <a:r>
                        <a:rPr lang="en-ZA" sz="1200" b="0" baseline="0" dirty="0" smtClean="0">
                          <a:solidFill>
                            <a:srgbClr val="152437"/>
                          </a:solidFill>
                          <a:latin typeface="Arial"/>
                        </a:rPr>
                        <a:t> – </a:t>
                      </a:r>
                      <a:r>
                        <a:rPr lang="en-ZA" sz="1200" b="0" dirty="0" smtClean="0">
                          <a:solidFill>
                            <a:srgbClr val="152437"/>
                          </a:solidFill>
                          <a:latin typeface="Arial"/>
                        </a:rPr>
                        <a:t>R8</a:t>
                      </a:r>
                      <a:r>
                        <a:rPr lang="en-ZA" sz="1200" b="0" baseline="0" dirty="0" smtClean="0">
                          <a:solidFill>
                            <a:srgbClr val="152437"/>
                          </a:solidFill>
                          <a:latin typeface="Arial"/>
                        </a:rPr>
                        <a:t> 220 pa</a:t>
                      </a:r>
                      <a:endParaRPr lang="en-ZA" sz="1200" b="0" dirty="0" smtClean="0">
                        <a:solidFill>
                          <a:srgbClr val="152437"/>
                        </a:solidFill>
                        <a:latin typeface="Arial"/>
                      </a:endParaRPr>
                    </a:p>
                    <a:p>
                      <a:r>
                        <a:rPr lang="en-ZA" sz="1200" b="0" dirty="0" smtClean="0">
                          <a:solidFill>
                            <a:srgbClr val="152437"/>
                          </a:solidFill>
                          <a:latin typeface="Arial"/>
                        </a:rPr>
                        <a:t>  AD</a:t>
                      </a:r>
                      <a:r>
                        <a:rPr lang="en-ZA" sz="1200" b="0" baseline="0" dirty="0" smtClean="0">
                          <a:solidFill>
                            <a:srgbClr val="152437"/>
                          </a:solidFill>
                          <a:latin typeface="Arial"/>
                        </a:rPr>
                        <a:t> – </a:t>
                      </a:r>
                      <a:r>
                        <a:rPr lang="en-ZA" sz="1200" b="0" dirty="0" smtClean="0">
                          <a:solidFill>
                            <a:srgbClr val="152437"/>
                          </a:solidFill>
                          <a:latin typeface="Arial"/>
                        </a:rPr>
                        <a:t>R6</a:t>
                      </a:r>
                      <a:r>
                        <a:rPr lang="en-ZA" sz="1200" b="0" baseline="0" dirty="0" smtClean="0">
                          <a:solidFill>
                            <a:srgbClr val="152437"/>
                          </a:solidFill>
                          <a:latin typeface="Arial"/>
                        </a:rPr>
                        <a:t> 552 pa</a:t>
                      </a:r>
                      <a:endParaRPr lang="en-ZA" sz="1200" b="0" dirty="0" smtClean="0">
                        <a:solidFill>
                          <a:srgbClr val="152437"/>
                        </a:solidFill>
                        <a:latin typeface="Arial"/>
                      </a:endParaRPr>
                    </a:p>
                    <a:p>
                      <a:r>
                        <a:rPr lang="en-ZA" sz="1200" b="0" dirty="0" smtClean="0">
                          <a:solidFill>
                            <a:srgbClr val="152437"/>
                          </a:solidFill>
                          <a:latin typeface="Arial"/>
                        </a:rPr>
                        <a:t> </a:t>
                      </a:r>
                      <a:r>
                        <a:rPr lang="en-ZA" sz="1200" b="0" baseline="0" dirty="0" smtClean="0">
                          <a:solidFill>
                            <a:srgbClr val="152437"/>
                          </a:solidFill>
                          <a:latin typeface="Arial"/>
                        </a:rPr>
                        <a:t> </a:t>
                      </a:r>
                      <a:r>
                        <a:rPr lang="en-ZA" sz="1200" b="0" dirty="0" smtClean="0">
                          <a:solidFill>
                            <a:srgbClr val="152437"/>
                          </a:solidFill>
                          <a:latin typeface="Arial"/>
                        </a:rPr>
                        <a:t>CD</a:t>
                      </a:r>
                      <a:r>
                        <a:rPr lang="en-ZA" sz="1200" b="0" baseline="0" dirty="0" smtClean="0">
                          <a:solidFill>
                            <a:srgbClr val="152437"/>
                          </a:solidFill>
                          <a:latin typeface="Arial"/>
                        </a:rPr>
                        <a:t> – </a:t>
                      </a:r>
                      <a:r>
                        <a:rPr lang="en-ZA" sz="1200" b="0" dirty="0" smtClean="0">
                          <a:solidFill>
                            <a:srgbClr val="152437"/>
                          </a:solidFill>
                          <a:latin typeface="Arial"/>
                        </a:rPr>
                        <a:t>R1</a:t>
                      </a:r>
                      <a:r>
                        <a:rPr lang="en-ZA" sz="1200" b="0" baseline="0" dirty="0" smtClean="0">
                          <a:solidFill>
                            <a:srgbClr val="152437"/>
                          </a:solidFill>
                          <a:latin typeface="Arial"/>
                        </a:rPr>
                        <a:t> 380 pa</a:t>
                      </a:r>
                      <a:endParaRPr lang="en-ZA" sz="1200" b="0" dirty="0" smtClean="0">
                        <a:solidFill>
                          <a:srgbClr val="152437"/>
                        </a:solidFill>
                        <a:latin typeface="Arial"/>
                      </a:endParaRPr>
                    </a:p>
                    <a:p>
                      <a:endParaRPr lang="en-ZA" sz="1200" dirty="0">
                        <a:solidFill>
                          <a:srgbClr val="152437"/>
                        </a:solidFill>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ZA" sz="1100" dirty="0">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61151261"/>
              </p:ext>
            </p:extLst>
          </p:nvPr>
        </p:nvGraphicFramePr>
        <p:xfrm>
          <a:off x="912467" y="2713831"/>
          <a:ext cx="4091582" cy="1463676"/>
        </p:xfrm>
        <a:graphic>
          <a:graphicData uri="http://schemas.openxmlformats.org/drawingml/2006/table">
            <a:tbl>
              <a:tblPr/>
              <a:tblGrid>
                <a:gridCol w="4091582"/>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PMBs</a:t>
                      </a:r>
                      <a:r>
                        <a:rPr kumimoji="0" lang="en-US" sz="1200" b="1" i="0" u="none" strike="noStrike" cap="none" normalizeH="0" baseline="0" dirty="0">
                          <a:ln>
                            <a:noFill/>
                          </a:ln>
                          <a:solidFill>
                            <a:srgbClr val="152437"/>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100% of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0" i="0" u="none" strike="noStrike" cap="none" normalizeH="0" baseline="0" dirty="0">
                          <a:ln>
                            <a:noFill/>
                          </a:ln>
                          <a:solidFill>
                            <a:srgbClr val="152437"/>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25% co-payment: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Non-formulary medicine</a:t>
                      </a:r>
                      <a:endParaRPr kumimoji="0" lang="en-US" sz="1200" b="0" i="0" u="none" strike="noStrike" cap="none" normalizeH="0" baseline="0" dirty="0">
                        <a:ln>
                          <a:noFill/>
                        </a:ln>
                        <a:solidFill>
                          <a:srgbClr val="152437"/>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52437"/>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31 conditions covered at 85% of </a:t>
                      </a:r>
                      <a:r>
                        <a:rPr kumimoji="0" lang="en-US" sz="1200" b="0" i="0" u="none" strike="noStrike" cap="none" normalizeH="0" baseline="0" dirty="0" smtClean="0">
                          <a:ln>
                            <a:noFill/>
                          </a:ln>
                          <a:solidFill>
                            <a:srgbClr val="152437"/>
                          </a:solidFill>
                          <a:effectLst/>
                          <a:latin typeface="Arial"/>
                          <a:ea typeface="ＭＳ Ｐゴシック" charset="0"/>
                          <a:cs typeface="Arial" charset="0"/>
                        </a:rPr>
                        <a:t>Bestmed </a:t>
                      </a:r>
                      <a:r>
                        <a:rPr kumimoji="0" lang="en-US" sz="1200" b="0" i="0" u="none" strike="noStrike" cap="none" normalizeH="0" baseline="0" dirty="0">
                          <a:ln>
                            <a:noFill/>
                          </a:ln>
                          <a:solidFill>
                            <a:srgbClr val="152437"/>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52437"/>
                          </a:solidFill>
                          <a:effectLst/>
                          <a:latin typeface="Arial"/>
                          <a:ea typeface="ＭＳ Ｐゴシック" charset="0"/>
                          <a:cs typeface="Arial" charset="0"/>
                        </a:rPr>
                        <a:t>  &gt;  Limited to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M = R12 800</a:t>
                      </a:r>
                      <a:r>
                        <a:rPr kumimoji="0" lang="en-US" sz="1200" b="1" i="0" u="none" strike="noStrike" cap="none" normalizeH="0" baseline="0" dirty="0">
                          <a:ln>
                            <a:noFill/>
                          </a:ln>
                          <a:solidFill>
                            <a:srgbClr val="152437"/>
                          </a:solidFill>
                          <a:effectLst/>
                          <a:latin typeface="Arial"/>
                          <a:ea typeface="ＭＳ Ｐゴシック" charset="0"/>
                          <a:cs typeface="Arial" charset="0"/>
                        </a:rPr>
                        <a:t>,</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 </a:t>
                      </a:r>
                      <a:r>
                        <a:rPr kumimoji="0" lang="en-US" sz="1200" b="1" i="0" u="none" strike="noStrike" cap="none" normalizeH="0" baseline="0" dirty="0">
                          <a:ln>
                            <a:noFill/>
                          </a:ln>
                          <a:solidFill>
                            <a:srgbClr val="152437"/>
                          </a:solidFill>
                          <a:effectLst/>
                          <a:latin typeface="Arial"/>
                          <a:ea typeface="ＭＳ Ｐゴシック" charset="0"/>
                          <a:cs typeface="Arial" charset="0"/>
                        </a:rPr>
                        <a:t>M1</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 = R25 500</a:t>
                      </a:r>
                      <a:endParaRPr kumimoji="0" lang="en-US" sz="1200" b="1" i="0" u="none" strike="noStrike" cap="none" normalizeH="0" baseline="0" dirty="0">
                        <a:ln>
                          <a:noFill/>
                        </a:ln>
                        <a:solidFill>
                          <a:srgbClr val="152437"/>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41934771"/>
              </p:ext>
            </p:extLst>
          </p:nvPr>
        </p:nvGraphicFramePr>
        <p:xfrm>
          <a:off x="5148064" y="908720"/>
          <a:ext cx="3525358" cy="4694110"/>
        </p:xfrm>
        <a:graphic>
          <a:graphicData uri="http://schemas.openxmlformats.org/drawingml/2006/table">
            <a:tbl>
              <a:tblPr firstRow="1" bandRow="1">
                <a:tableStyleId>{912C8C85-51F0-491E-9774-3900AFEF0FD7}</a:tableStyleId>
              </a:tblPr>
              <a:tblGrid>
                <a:gridCol w="1405535"/>
                <a:gridCol w="2119823"/>
              </a:tblGrid>
              <a:tr h="304842">
                <a:tc gridSpan="2">
                  <a:txBody>
                    <a:bodyPr/>
                    <a:lstStyle/>
                    <a:p>
                      <a:pPr algn="ctr">
                        <a:lnSpc>
                          <a:spcPct val="100000"/>
                        </a:lnSpc>
                      </a:pPr>
                      <a:r>
                        <a:rPr lang="en-ZA" sz="1200" dirty="0" smtClean="0">
                          <a:solidFill>
                            <a:schemeClr val="tx1"/>
                          </a:solidFill>
                          <a:latin typeface="Arial"/>
                        </a:rPr>
                        <a:t>Scheme Benefits</a:t>
                      </a:r>
                      <a:r>
                        <a:rPr lang="en-ZA" sz="1200" baseline="0" dirty="0" smtClean="0">
                          <a:solidFill>
                            <a:schemeClr val="tx1"/>
                          </a:solidFill>
                          <a:latin typeface="Arial"/>
                        </a:rPr>
                        <a:t> – Sub-Limits</a:t>
                      </a:r>
                      <a:endParaRPr lang="en-ZA" sz="1200"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C42C"/>
                    </a:solidFill>
                  </a:tcPr>
                </a:tc>
                <a:tc hMerge="1">
                  <a:txBody>
                    <a:bodyPr/>
                    <a:lstStyle/>
                    <a:p>
                      <a:pPr algn="ctr"/>
                      <a:endParaRPr lang="en-ZA" sz="1400" dirty="0">
                        <a:solidFill>
                          <a:schemeClr val="bg1"/>
                        </a:solidFill>
                      </a:endParaRPr>
                    </a:p>
                  </a:txBody>
                  <a:tcPr>
                    <a:solidFill>
                      <a:srgbClr val="152C43"/>
                    </a:solidFill>
                  </a:tcPr>
                </a:tc>
              </a:tr>
              <a:tr h="595271">
                <a:tc>
                  <a:txBody>
                    <a:bodyPr/>
                    <a:lstStyle/>
                    <a:p>
                      <a:pPr>
                        <a:lnSpc>
                          <a:spcPct val="100000"/>
                        </a:lnSpc>
                      </a:pPr>
                      <a:endParaRPr lang="en-ZA" sz="1200" b="1" dirty="0" smtClean="0">
                        <a:solidFill>
                          <a:schemeClr val="tx1"/>
                        </a:solidFill>
                        <a:latin typeface="Arial"/>
                      </a:endParaRPr>
                    </a:p>
                    <a:p>
                      <a:pPr>
                        <a:lnSpc>
                          <a:spcPct val="100000"/>
                        </a:lnSpc>
                      </a:pPr>
                      <a:r>
                        <a:rPr lang="en-ZA" sz="1200" b="1" dirty="0" smtClean="0">
                          <a:solidFill>
                            <a:schemeClr val="tx1"/>
                          </a:solidFill>
                          <a:latin typeface="Arial"/>
                        </a:rPr>
                        <a:t>Acute Medicine</a:t>
                      </a: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en-ZA" sz="1200" dirty="0" smtClean="0">
                          <a:solidFill>
                            <a:schemeClr val="tx1"/>
                          </a:solidFill>
                          <a:latin typeface="Arial"/>
                        </a:rPr>
                        <a:t>M     :  R</a:t>
                      </a:r>
                      <a:r>
                        <a:rPr lang="en-ZA" sz="1200" baseline="0" dirty="0" smtClean="0">
                          <a:solidFill>
                            <a:schemeClr val="tx1"/>
                          </a:solidFill>
                          <a:latin typeface="Arial"/>
                        </a:rPr>
                        <a:t>880</a:t>
                      </a:r>
                    </a:p>
                    <a:p>
                      <a:pPr algn="l">
                        <a:lnSpc>
                          <a:spcPct val="100000"/>
                        </a:lnSpc>
                      </a:pPr>
                      <a:r>
                        <a:rPr lang="en-ZA" sz="1200" dirty="0" smtClean="0">
                          <a:solidFill>
                            <a:schemeClr val="tx1"/>
                          </a:solidFill>
                          <a:latin typeface="Arial"/>
                        </a:rPr>
                        <a:t>M1+ :  R 2 300</a:t>
                      </a:r>
                    </a:p>
                    <a:p>
                      <a:pPr algn="l">
                        <a:lnSpc>
                          <a:spcPct val="100000"/>
                        </a:lnSpc>
                      </a:pPr>
                      <a:r>
                        <a:rPr lang="en-ZA" sz="1200" dirty="0" smtClean="0">
                          <a:solidFill>
                            <a:schemeClr val="tx1"/>
                          </a:solidFill>
                          <a:latin typeface="Arial"/>
                        </a:rPr>
                        <a:t>Paid</a:t>
                      </a:r>
                      <a:r>
                        <a:rPr lang="en-ZA" sz="1200" baseline="0" dirty="0" smtClean="0">
                          <a:solidFill>
                            <a:schemeClr val="tx1"/>
                          </a:solidFill>
                          <a:latin typeface="Arial"/>
                        </a:rPr>
                        <a:t> at 90% of Cost</a:t>
                      </a:r>
                      <a:endParaRPr lang="en-ZA" sz="1200" dirty="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419100">
                <a:tc>
                  <a:txBody>
                    <a:bodyPr/>
                    <a:lstStyle/>
                    <a:p>
                      <a:pPr>
                        <a:lnSpc>
                          <a:spcPct val="100000"/>
                        </a:lnSpc>
                      </a:pPr>
                      <a:r>
                        <a:rPr lang="en-ZA" sz="1200" b="1" dirty="0" smtClean="0">
                          <a:solidFill>
                            <a:schemeClr val="tx1"/>
                          </a:solidFill>
                          <a:latin typeface="Arial"/>
                        </a:rPr>
                        <a:t>GP &amp; Specialist Consultations</a:t>
                      </a: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en-ZA" sz="1200" dirty="0" smtClean="0">
                          <a:solidFill>
                            <a:schemeClr val="tx1"/>
                          </a:solidFill>
                          <a:latin typeface="Arial"/>
                        </a:rPr>
                        <a:t>M     :  R2</a:t>
                      </a:r>
                      <a:r>
                        <a:rPr lang="en-ZA" sz="1200" baseline="0" dirty="0" smtClean="0">
                          <a:solidFill>
                            <a:schemeClr val="tx1"/>
                          </a:solidFill>
                          <a:latin typeface="Arial"/>
                        </a:rPr>
                        <a:t> 400</a:t>
                      </a:r>
                    </a:p>
                    <a:p>
                      <a:pPr algn="l">
                        <a:lnSpc>
                          <a:spcPct val="100000"/>
                        </a:lnSpc>
                      </a:pPr>
                      <a:r>
                        <a:rPr lang="en-ZA" sz="1200" dirty="0" smtClean="0">
                          <a:solidFill>
                            <a:schemeClr val="tx1"/>
                          </a:solidFill>
                          <a:latin typeface="Arial"/>
                        </a:rPr>
                        <a:t>M1+ :  R7</a:t>
                      </a:r>
                      <a:r>
                        <a:rPr lang="en-ZA" sz="1200" baseline="0" dirty="0" smtClean="0">
                          <a:solidFill>
                            <a:schemeClr val="tx1"/>
                          </a:solidFill>
                          <a:latin typeface="Arial"/>
                        </a:rPr>
                        <a:t> 0</a:t>
                      </a:r>
                      <a:r>
                        <a:rPr lang="en-ZA" sz="1200" dirty="0" smtClean="0">
                          <a:solidFill>
                            <a:schemeClr val="tx1"/>
                          </a:solidFill>
                          <a:latin typeface="Arial"/>
                        </a:rPr>
                        <a:t>00</a:t>
                      </a:r>
                      <a:endParaRPr lang="en-ZA" sz="1200" dirty="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787337">
                <a:tc>
                  <a:txBody>
                    <a:bodyPr/>
                    <a:lstStyle/>
                    <a:p>
                      <a:pPr>
                        <a:lnSpc>
                          <a:spcPct val="100000"/>
                        </a:lnSpc>
                      </a:pPr>
                      <a:r>
                        <a:rPr lang="en-ZA" sz="1200" b="1" dirty="0" smtClean="0">
                          <a:solidFill>
                            <a:schemeClr val="tx1"/>
                          </a:solidFill>
                          <a:latin typeface="Arial"/>
                        </a:rPr>
                        <a:t>Basic Dentistry</a:t>
                      </a:r>
                    </a:p>
                    <a:p>
                      <a:pPr>
                        <a:lnSpc>
                          <a:spcPct val="100000"/>
                        </a:lnSpc>
                      </a:pPr>
                      <a:r>
                        <a:rPr lang="en-ZA" sz="1200" b="1" dirty="0" smtClean="0">
                          <a:solidFill>
                            <a:schemeClr val="tx1"/>
                          </a:solidFill>
                          <a:latin typeface="Arial"/>
                        </a:rPr>
                        <a:t>Specialised Dentistry (Pre-authorisation)</a:t>
                      </a:r>
                      <a:endParaRPr lang="en-ZA" sz="1200" b="1"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en-ZA" sz="1200" dirty="0" smtClean="0">
                          <a:solidFill>
                            <a:schemeClr val="tx1"/>
                          </a:solidFill>
                          <a:latin typeface="Arial"/>
                        </a:rPr>
                        <a:t>Subject to Medical Savings Account</a:t>
                      </a:r>
                    </a:p>
                    <a:p>
                      <a:pPr algn="l">
                        <a:lnSpc>
                          <a:spcPct val="100000"/>
                        </a:lnSpc>
                      </a:pPr>
                      <a:r>
                        <a:rPr lang="en-ZA" sz="1200" dirty="0" smtClean="0">
                          <a:solidFill>
                            <a:schemeClr val="tx1"/>
                          </a:solidFill>
                          <a:latin typeface="Arial"/>
                        </a:rPr>
                        <a:t>M     :  R</a:t>
                      </a:r>
                      <a:r>
                        <a:rPr lang="en-ZA" sz="1200" baseline="0" dirty="0" smtClean="0">
                          <a:solidFill>
                            <a:schemeClr val="tx1"/>
                          </a:solidFill>
                          <a:latin typeface="Arial"/>
                        </a:rPr>
                        <a:t>4 400</a:t>
                      </a:r>
                    </a:p>
                    <a:p>
                      <a:pPr algn="l">
                        <a:lnSpc>
                          <a:spcPct val="100000"/>
                        </a:lnSpc>
                      </a:pPr>
                      <a:r>
                        <a:rPr lang="en-ZA" sz="1200" dirty="0" smtClean="0">
                          <a:solidFill>
                            <a:schemeClr val="tx1"/>
                          </a:solidFill>
                          <a:latin typeface="Arial"/>
                        </a:rPr>
                        <a:t>M1+ :  R7</a:t>
                      </a:r>
                      <a:r>
                        <a:rPr lang="en-ZA" sz="1200" baseline="0" dirty="0" smtClean="0">
                          <a:solidFill>
                            <a:schemeClr val="tx1"/>
                          </a:solidFill>
                          <a:latin typeface="Arial"/>
                        </a:rPr>
                        <a:t> 6</a:t>
                      </a:r>
                      <a:r>
                        <a:rPr lang="en-ZA" sz="1200" dirty="0" smtClean="0">
                          <a:solidFill>
                            <a:schemeClr val="tx1"/>
                          </a:solidFill>
                          <a:latin typeface="Arial"/>
                        </a:rPr>
                        <a:t>00</a:t>
                      </a:r>
                      <a:endParaRPr lang="en-ZA" sz="1200" dirty="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365811">
                <a:tc>
                  <a:txBody>
                    <a:bodyPr/>
                    <a:lstStyle/>
                    <a:p>
                      <a:pPr>
                        <a:lnSpc>
                          <a:spcPct val="100000"/>
                        </a:lnSpc>
                      </a:pPr>
                      <a:r>
                        <a:rPr lang="en-ZA" sz="1200" b="1" dirty="0" smtClean="0">
                          <a:solidFill>
                            <a:schemeClr val="tx1"/>
                          </a:solidFill>
                          <a:latin typeface="Arial"/>
                        </a:rPr>
                        <a:t>Maternity</a:t>
                      </a:r>
                      <a:endParaRPr lang="en-ZA" sz="1200" b="1"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200" dirty="0" smtClean="0">
                          <a:solidFill>
                            <a:schemeClr val="tx1"/>
                          </a:solidFill>
                          <a:latin typeface="Arial"/>
                        </a:rPr>
                        <a:t>Combined</a:t>
                      </a:r>
                      <a:r>
                        <a:rPr lang="en-ZA" sz="1200" baseline="0" dirty="0" smtClean="0">
                          <a:solidFill>
                            <a:schemeClr val="tx1"/>
                          </a:solidFill>
                          <a:latin typeface="Arial"/>
                        </a:rPr>
                        <a:t> GP and Specialists Consultations</a:t>
                      </a:r>
                      <a:endParaRPr lang="en-ZA" sz="1200" dirty="0" smtClean="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548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rial"/>
                        </a:rPr>
                        <a:t>Radiology and Pathology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     : </a:t>
                      </a:r>
                      <a:r>
                        <a:rPr kumimoji="0" lang="en-US" sz="1200" u="none" strike="noStrike" cap="none" normalizeH="0" baseline="0" dirty="0" smtClean="0">
                          <a:ln>
                            <a:noFill/>
                          </a:ln>
                          <a:effectLst/>
                          <a:latin typeface="Arial"/>
                        </a:rPr>
                        <a:t>R2 400</a:t>
                      </a:r>
                      <a:endParaRPr kumimoji="0" lang="en-US" sz="1200" u="none" strike="noStrike" cap="none" normalizeH="0" baseline="0" dirty="0">
                        <a:ln>
                          <a:noFill/>
                        </a:ln>
                        <a:effectLst/>
                        <a:latin typeface="Arial"/>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M1+ : </a:t>
                      </a:r>
                      <a:r>
                        <a:rPr kumimoji="0" lang="en-US" sz="1200" u="none" strike="noStrike" cap="none" normalizeH="0" baseline="0" dirty="0" smtClean="0">
                          <a:ln>
                            <a:noFill/>
                          </a:ln>
                          <a:effectLst/>
                          <a:latin typeface="Arial"/>
                        </a:rPr>
                        <a:t>R4 700</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548716">
                <a:tc>
                  <a:txBody>
                    <a:bodyPr/>
                    <a:lstStyle/>
                    <a:p>
                      <a:pPr>
                        <a:lnSpc>
                          <a:spcPct val="100000"/>
                        </a:lnSpc>
                        <a:spcBef>
                          <a:spcPts val="0"/>
                        </a:spcBef>
                      </a:pPr>
                      <a:r>
                        <a:rPr lang="en-ZA" sz="1200" b="1" dirty="0" smtClean="0">
                          <a:solidFill>
                            <a:schemeClr val="tx1"/>
                          </a:solidFill>
                          <a:latin typeface="Arial"/>
                        </a:rPr>
                        <a:t>Specialised</a:t>
                      </a:r>
                      <a:r>
                        <a:rPr lang="en-ZA" sz="1200" b="1" baseline="0" dirty="0" smtClean="0">
                          <a:solidFill>
                            <a:schemeClr val="tx1"/>
                          </a:solidFill>
                          <a:latin typeface="Arial"/>
                        </a:rPr>
                        <a:t> Radiology</a:t>
                      </a:r>
                      <a:endParaRPr lang="en-ZA" sz="1200" b="1"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solidFill>
                            <a:schemeClr val="tx1"/>
                          </a:solidFill>
                          <a:latin typeface="Arial"/>
                        </a:rPr>
                        <a:t>MRI/CT Scans</a:t>
                      </a:r>
                      <a:r>
                        <a:rPr lang="en-ZA" sz="1200" baseline="0" dirty="0" smtClean="0">
                          <a:solidFill>
                            <a:schemeClr val="tx1"/>
                          </a:solidFill>
                          <a:latin typeface="Arial"/>
                        </a:rPr>
                        <a:t> – Maximum of 3 Scans per beneficiary. Subject to pre-authorisation</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solidFill>
                            <a:schemeClr val="tx1"/>
                          </a:solidFill>
                          <a:latin typeface="Arial"/>
                        </a:rPr>
                        <a:t>PET Scan – 1 Scan per beneficiary</a:t>
                      </a:r>
                      <a:endParaRPr lang="en-ZA" sz="1200" dirty="0" smtClean="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365811">
                <a:tc>
                  <a:txBody>
                    <a:bodyPr/>
                    <a:lstStyle/>
                    <a:p>
                      <a:pPr>
                        <a:lnSpc>
                          <a:spcPct val="100000"/>
                        </a:lnSpc>
                        <a:spcBef>
                          <a:spcPts val="0"/>
                        </a:spcBef>
                      </a:pPr>
                      <a:r>
                        <a:rPr lang="en-ZA" sz="1200" b="1" dirty="0" smtClean="0">
                          <a:solidFill>
                            <a:schemeClr val="tx1"/>
                          </a:solidFill>
                          <a:latin typeface="Arial"/>
                        </a:rPr>
                        <a:t>Supplementary Services</a:t>
                      </a:r>
                      <a:endParaRPr lang="en-ZA" sz="1200" b="1"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en-ZA" sz="1200" dirty="0" smtClean="0">
                          <a:solidFill>
                            <a:schemeClr val="tx1"/>
                          </a:solidFill>
                          <a:latin typeface="Arial"/>
                        </a:rPr>
                        <a:t>Paid from Medical</a:t>
                      </a:r>
                      <a:r>
                        <a:rPr lang="en-ZA" sz="1200" baseline="0" dirty="0" smtClean="0">
                          <a:solidFill>
                            <a:schemeClr val="tx1"/>
                          </a:solidFill>
                          <a:latin typeface="Arial"/>
                        </a:rPr>
                        <a:t> Savings Account</a:t>
                      </a:r>
                      <a:endParaRPr lang="en-ZA" sz="1200" dirty="0" smtClean="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C42C">
                        <a:alpha val="20000"/>
                      </a:srgbClr>
                    </a:solidFill>
                  </a:tcPr>
                </a:tc>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4744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48178170"/>
              </p:ext>
            </p:extLst>
          </p:nvPr>
        </p:nvGraphicFramePr>
        <p:xfrm>
          <a:off x="323528" y="692696"/>
          <a:ext cx="8352928" cy="4115132"/>
        </p:xfrm>
        <a:graphic>
          <a:graphicData uri="http://schemas.openxmlformats.org/drawingml/2006/table">
            <a:tbl>
              <a:tblPr firstRow="1" bandRow="1">
                <a:tableStyleId>{93296810-A885-4BE3-A3E7-6D5BEEA58F35}</a:tableStyleId>
              </a:tblPr>
              <a:tblGrid>
                <a:gridCol w="4464496"/>
                <a:gridCol w="3888432"/>
              </a:tblGrid>
              <a:tr h="0">
                <a:tc gridSpan="2">
                  <a:txBody>
                    <a:bodyPr/>
                    <a:lstStyle/>
                    <a:p>
                      <a:pPr algn="ctr"/>
                      <a:r>
                        <a:rPr lang="en-ZA" sz="1200" dirty="0" smtClean="0">
                          <a:solidFill>
                            <a:srgbClr val="000000"/>
                          </a:solidFill>
                          <a:latin typeface="Airial"/>
                        </a:rPr>
                        <a:t>Preventative Care</a:t>
                      </a:r>
                      <a:endParaRPr lang="en-ZA" sz="1200" dirty="0">
                        <a:solidFill>
                          <a:srgbClr val="000000"/>
                        </a:solidFill>
                        <a:latin typeface="Airial"/>
                      </a:endParaRPr>
                    </a:p>
                  </a:txBody>
                  <a:tcPr marL="91445" marR="91445" marT="45735" marB="45735">
                    <a:solidFill>
                      <a:srgbClr val="EEC42C"/>
                    </a:solidFill>
                  </a:tcPr>
                </a:tc>
                <a:tc hMerge="1">
                  <a:txBody>
                    <a:bodyPr/>
                    <a:lstStyle/>
                    <a:p>
                      <a:pPr algn="ctr"/>
                      <a:endParaRPr lang="en-ZA" sz="1400" dirty="0">
                        <a:solidFill>
                          <a:schemeClr val="bg1"/>
                        </a:solidFill>
                      </a:endParaRPr>
                    </a:p>
                  </a:txBody>
                  <a:tcPr>
                    <a:solidFill>
                      <a:srgbClr val="152C43"/>
                    </a:solidFill>
                  </a:tcPr>
                </a:tc>
              </a:tr>
              <a:tr h="249637">
                <a:tc>
                  <a:txBody>
                    <a:bodyPr/>
                    <a:lstStyle/>
                    <a:p>
                      <a:r>
                        <a:rPr lang="en-ZA" sz="1200" b="1" dirty="0" smtClean="0">
                          <a:solidFill>
                            <a:schemeClr val="tx1">
                              <a:lumMod val="95000"/>
                              <a:lumOff val="5000"/>
                            </a:schemeClr>
                          </a:solidFill>
                          <a:latin typeface="Airial"/>
                        </a:rPr>
                        <a:t>HPV Vaccine</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algn="ctr"/>
                      <a:r>
                        <a:rPr lang="en-ZA" sz="1200" dirty="0" smtClean="0">
                          <a:solidFill>
                            <a:schemeClr val="tx1">
                              <a:lumMod val="95000"/>
                              <a:lumOff val="5000"/>
                            </a:schemeClr>
                          </a:solidFill>
                          <a:latin typeface="Airial"/>
                        </a:rPr>
                        <a:t>Protocol</a:t>
                      </a:r>
                      <a:r>
                        <a:rPr lang="en-ZA" sz="1200" baseline="0" dirty="0" smtClean="0">
                          <a:solidFill>
                            <a:schemeClr val="tx1">
                              <a:lumMod val="95000"/>
                              <a:lumOff val="5000"/>
                            </a:schemeClr>
                          </a:solidFill>
                          <a:latin typeface="Airial"/>
                        </a:rPr>
                        <a:t> applies</a:t>
                      </a:r>
                      <a:endParaRPr lang="en-ZA" sz="1200" dirty="0">
                        <a:solidFill>
                          <a:schemeClr val="tx1">
                            <a:lumMod val="95000"/>
                            <a:lumOff val="5000"/>
                          </a:schemeClr>
                        </a:solidFill>
                        <a:latin typeface="Airial"/>
                      </a:endParaRPr>
                    </a:p>
                  </a:txBody>
                  <a:tcPr marL="91445" marR="91445" marT="45735" marB="45735">
                    <a:solidFill>
                      <a:srgbClr val="EEC42C">
                        <a:alpha val="20000"/>
                      </a:srgbClr>
                    </a:solidFill>
                  </a:tcPr>
                </a:tc>
              </a:tr>
              <a:tr h="171380">
                <a:tc>
                  <a:txBody>
                    <a:bodyPr/>
                    <a:lstStyle/>
                    <a:p>
                      <a:r>
                        <a:rPr lang="en-ZA" sz="1200" b="1" dirty="0" smtClean="0">
                          <a:latin typeface="Airial"/>
                        </a:rPr>
                        <a:t>Flu Vaccine</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algn="ctr"/>
                      <a:r>
                        <a:rPr lang="en-ZA" sz="1200" dirty="0" smtClean="0">
                          <a:latin typeface="Airial"/>
                        </a:rPr>
                        <a:t>1 per beneficiary</a:t>
                      </a:r>
                      <a:endParaRPr lang="en-ZA" sz="1200" dirty="0">
                        <a:solidFill>
                          <a:schemeClr val="tx1">
                            <a:lumMod val="95000"/>
                            <a:lumOff val="5000"/>
                          </a:schemeClr>
                        </a:solidFill>
                        <a:latin typeface="Airial"/>
                      </a:endParaRPr>
                    </a:p>
                  </a:txBody>
                  <a:tcPr marL="91445" marR="91445" marT="45735" marB="45735">
                    <a:solidFill>
                      <a:srgbClr val="EEC42C">
                        <a:alpha val="20000"/>
                      </a:srgbClr>
                    </a:solidFill>
                  </a:tcPr>
                </a:tc>
              </a:tr>
              <a:tr h="185062">
                <a:tc>
                  <a:txBody>
                    <a:bodyPr/>
                    <a:lstStyle/>
                    <a:p>
                      <a:r>
                        <a:rPr lang="en-ZA" sz="1200" b="1" dirty="0" smtClean="0">
                          <a:latin typeface="Airial"/>
                        </a:rPr>
                        <a:t>Pneumonia Programme</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algn="ctr"/>
                      <a:r>
                        <a:rPr lang="en-ZA" sz="1200" dirty="0" smtClean="0">
                          <a:latin typeface="Airial"/>
                        </a:rPr>
                        <a:t>Protocol applies</a:t>
                      </a:r>
                      <a:endParaRPr lang="en-ZA" sz="1200" dirty="0">
                        <a:solidFill>
                          <a:schemeClr val="tx1">
                            <a:lumMod val="95000"/>
                            <a:lumOff val="5000"/>
                          </a:schemeClr>
                        </a:solidFill>
                        <a:latin typeface="Airial"/>
                      </a:endParaRPr>
                    </a:p>
                  </a:txBody>
                  <a:tcPr marL="91445" marR="91445" marT="45735" marB="45735">
                    <a:solidFill>
                      <a:srgbClr val="EEC42C">
                        <a:alpha val="20000"/>
                      </a:srgbClr>
                    </a:solidFill>
                  </a:tcPr>
                </a:tc>
              </a:tr>
              <a:tr h="198744">
                <a:tc>
                  <a:txBody>
                    <a:bodyPr/>
                    <a:lstStyle/>
                    <a:p>
                      <a:r>
                        <a:rPr lang="en-ZA" sz="1200" b="1" dirty="0" smtClean="0">
                          <a:latin typeface="Airial"/>
                        </a:rPr>
                        <a:t>Paediatric Immunisations</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284434">
                <a:tc>
                  <a:txBody>
                    <a:bodyPr/>
                    <a:lstStyle/>
                    <a:p>
                      <a:r>
                        <a:rPr lang="en-ZA" sz="1200" b="1" dirty="0" smtClean="0">
                          <a:latin typeface="Airial"/>
                        </a:rPr>
                        <a:t>Back Rehabilitation Programme (DBC)</a:t>
                      </a:r>
                      <a:endParaRPr lang="en-ZA" sz="1200" b="1" dirty="0">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168513">
                <a:tc>
                  <a:txBody>
                    <a:bodyPr/>
                    <a:lstStyle/>
                    <a:p>
                      <a:r>
                        <a:rPr lang="en-ZA" sz="1200" b="1" dirty="0" smtClean="0">
                          <a:latin typeface="Airial"/>
                        </a:rPr>
                        <a:t>Female Contraceptives</a:t>
                      </a:r>
                      <a:endParaRPr lang="en-ZA" sz="1200" b="1" dirty="0">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Up to R1 400 PF</a:t>
                      </a:r>
                    </a:p>
                  </a:txBody>
                  <a:tcPr marL="91445" marR="91445" marT="45735" marB="45735">
                    <a:solidFill>
                      <a:srgbClr val="EEC42C">
                        <a:alpha val="20000"/>
                      </a:srgbClr>
                    </a:solidFill>
                  </a:tcPr>
                </a:tc>
              </a:tr>
              <a:tr h="182195">
                <a:tc>
                  <a:txBody>
                    <a:bodyPr/>
                    <a:lstStyle/>
                    <a:p>
                      <a:r>
                        <a:rPr lang="en-ZA" sz="1200" b="1" dirty="0" smtClean="0">
                          <a:latin typeface="Airial"/>
                        </a:rPr>
                        <a:t>Preventative Dentistry</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r>
                        <a:rPr lang="en-ZA" sz="1200" b="1" dirty="0" smtClean="0">
                          <a:latin typeface="Airial"/>
                        </a:rPr>
                        <a:t>HIB Titre</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r>
                        <a:rPr lang="en-ZA" sz="1200" b="1" dirty="0" smtClean="0">
                          <a:latin typeface="Airial"/>
                        </a:rPr>
                        <a:t>Mammogram</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r>
                        <a:rPr lang="en-ZA" sz="1200" b="1" dirty="0" smtClean="0">
                          <a:latin typeface="Airial"/>
                        </a:rPr>
                        <a:t>PAP smear</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178597">
                <a:tc>
                  <a:txBody>
                    <a:bodyPr/>
                    <a:lstStyle/>
                    <a:p>
                      <a:r>
                        <a:rPr lang="en-ZA" sz="1200" b="1" dirty="0" smtClean="0">
                          <a:solidFill>
                            <a:schemeClr val="tx1">
                              <a:lumMod val="95000"/>
                              <a:lumOff val="5000"/>
                            </a:schemeClr>
                          </a:solidFill>
                          <a:latin typeface="Airial"/>
                        </a:rPr>
                        <a:t>PSA</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lumMod val="95000"/>
                              <a:lumOff val="5000"/>
                            </a:schemeClr>
                          </a:solidFill>
                          <a:latin typeface="Airial"/>
                        </a:rPr>
                        <a:t>Protocol applies</a:t>
                      </a:r>
                    </a:p>
                  </a:txBody>
                  <a:tcPr marL="91445" marR="91445" marT="45735" marB="45735">
                    <a:solidFill>
                      <a:srgbClr val="EEC42C">
                        <a:alpha val="20000"/>
                      </a:srgbClr>
                    </a:solidFill>
                  </a:tcPr>
                </a:tc>
              </a:tr>
              <a:tr h="192279">
                <a:tc>
                  <a:txBody>
                    <a:bodyPr/>
                    <a:lstStyle/>
                    <a:p>
                      <a:r>
                        <a:rPr lang="en-ZA" sz="1200" b="1" dirty="0" smtClean="0">
                          <a:solidFill>
                            <a:schemeClr val="tx1">
                              <a:lumMod val="95000"/>
                              <a:lumOff val="5000"/>
                            </a:schemeClr>
                          </a:solidFill>
                          <a:latin typeface="Airial"/>
                        </a:rPr>
                        <a:t>Bone Densitometry</a:t>
                      </a:r>
                      <a:endParaRPr lang="en-ZA" sz="1200" b="1"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lumMod val="95000"/>
                              <a:lumOff val="5000"/>
                            </a:schemeClr>
                          </a:solidFill>
                          <a:latin typeface="Airial"/>
                        </a:rPr>
                        <a:t>Protocol</a:t>
                      </a:r>
                      <a:r>
                        <a:rPr lang="en-ZA" sz="1200" baseline="0" dirty="0" smtClean="0">
                          <a:solidFill>
                            <a:schemeClr val="tx1">
                              <a:lumMod val="95000"/>
                              <a:lumOff val="5000"/>
                            </a:schemeClr>
                          </a:solidFill>
                          <a:latin typeface="Airial"/>
                        </a:rPr>
                        <a:t> applies</a:t>
                      </a:r>
                      <a:endParaRPr lang="en-ZA" sz="1200" dirty="0" smtClean="0">
                        <a:solidFill>
                          <a:schemeClr val="tx1">
                            <a:lumMod val="95000"/>
                            <a:lumOff val="5000"/>
                          </a:schemeClr>
                        </a:solidFill>
                        <a:latin typeface="Airial"/>
                      </a:endParaRPr>
                    </a:p>
                  </a:txBody>
                  <a:tcPr marL="91445" marR="91445" marT="45735" marB="45735">
                    <a:solidFill>
                      <a:srgbClr val="EEC42C">
                        <a:alpha val="20000"/>
                      </a:srgbClr>
                    </a:solidFill>
                  </a:tcPr>
                </a:tc>
              </a:tr>
              <a:tr h="448985">
                <a:tc>
                  <a:txBody>
                    <a:bodyPr/>
                    <a:lstStyle/>
                    <a:p>
                      <a:pPr algn="l"/>
                      <a:r>
                        <a:rPr lang="en-US" sz="1200" b="1" i="0" u="none" strike="noStrike" baseline="0" dirty="0" smtClean="0">
                          <a:latin typeface="Airial"/>
                          <a:cs typeface="Arial" pitchFamily="34" charset="0"/>
                        </a:rPr>
                        <a:t>Biometric screenings: Glucose, Cholesterol, Blood pressure measurement and Body Mass Index calculation.</a:t>
                      </a:r>
                      <a:endParaRPr lang="en-ZA" sz="1200" b="1" dirty="0">
                        <a:latin typeface="Airial"/>
                        <a:cs typeface="Arial" pitchFamily="34" charset="0"/>
                      </a:endParaRPr>
                    </a:p>
                  </a:txBody>
                  <a:tcPr marL="91445" marR="91445" marT="45691" marB="45691">
                    <a:solidFill>
                      <a:srgbClr val="EEC42C">
                        <a:alpha val="2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From selected Clicks, Script</a:t>
                      </a:r>
                      <a:r>
                        <a:rPr lang="en-ZA" sz="1200" baseline="0" dirty="0" smtClean="0">
                          <a:latin typeface="Airial"/>
                        </a:rPr>
                        <a:t> Savers or Dis-Chem Pharmacies</a:t>
                      </a:r>
                      <a:endParaRPr lang="en-ZA" sz="1200" dirty="0" smtClean="0">
                        <a:latin typeface="Airial"/>
                      </a:endParaRPr>
                    </a:p>
                  </a:txBody>
                  <a:tcPr marL="91445" marR="91445" marT="45691" marB="45691">
                    <a:solidFill>
                      <a:srgbClr val="EEC42C">
                        <a:alpha val="20000"/>
                      </a:srgb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75966919"/>
              </p:ext>
            </p:extLst>
          </p:nvPr>
        </p:nvGraphicFramePr>
        <p:xfrm>
          <a:off x="323528" y="5157192"/>
          <a:ext cx="6912768" cy="1293918"/>
        </p:xfrm>
        <a:graphic>
          <a:graphicData uri="http://schemas.openxmlformats.org/drawingml/2006/table">
            <a:tbl>
              <a:tblPr firstRow="1" bandRow="1">
                <a:tableStyleId>{93296810-A885-4BE3-A3E7-6D5BEEA58F35}</a:tableStyleId>
              </a:tblPr>
              <a:tblGrid>
                <a:gridCol w="2016224"/>
                <a:gridCol w="2448272"/>
                <a:gridCol w="2448272"/>
              </a:tblGrid>
              <a:tr h="288032">
                <a:tc>
                  <a:txBody>
                    <a:bodyPr/>
                    <a:lstStyle/>
                    <a:p>
                      <a:pPr algn="ctr"/>
                      <a:r>
                        <a:rPr lang="en-ZA" sz="1200" dirty="0" smtClean="0">
                          <a:solidFill>
                            <a:schemeClr val="tx1"/>
                          </a:solidFill>
                          <a:latin typeface="Arial"/>
                        </a:rPr>
                        <a:t>Contributions</a:t>
                      </a:r>
                      <a:endParaRPr lang="en-ZA" sz="1200" dirty="0">
                        <a:solidFill>
                          <a:schemeClr val="tx1"/>
                        </a:solidFill>
                        <a:latin typeface="Arial"/>
                      </a:endParaRPr>
                    </a:p>
                  </a:txBody>
                  <a:tcPr marL="91445" marR="91445" marT="45743" marB="45743">
                    <a:solidFill>
                      <a:srgbClr val="EEC42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a:rPr>
                        <a:t>&lt;R98</a:t>
                      </a:r>
                      <a:r>
                        <a:rPr lang="en-ZA" sz="1200" b="1" baseline="0" dirty="0" smtClean="0">
                          <a:solidFill>
                            <a:schemeClr val="tx1"/>
                          </a:solidFill>
                          <a:latin typeface="Arial"/>
                        </a:rPr>
                        <a:t> 500</a:t>
                      </a:r>
                      <a:endParaRPr lang="en-ZA" sz="1200" b="1" dirty="0" smtClean="0">
                        <a:solidFill>
                          <a:schemeClr val="tx1"/>
                        </a:solidFill>
                        <a:latin typeface="Arial"/>
                      </a:endParaRPr>
                    </a:p>
                  </a:txBody>
                  <a:tcPr marL="91445" marR="91445" marT="45743" marB="45743">
                    <a:solidFill>
                      <a:srgbClr val="EEC42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latin typeface="Arial"/>
                        </a:rPr>
                        <a:t>&gt;R98 501</a:t>
                      </a:r>
                    </a:p>
                  </a:txBody>
                  <a:tcPr marL="91445" marR="91445" marT="45743" marB="45743">
                    <a:solidFill>
                      <a:srgbClr val="EEC42C"/>
                    </a:solidFill>
                  </a:tcPr>
                </a:tc>
              </a:tr>
              <a:tr h="224241">
                <a:tc rowSpan="3">
                  <a:txBody>
                    <a:bodyPr/>
                    <a:lstStyle/>
                    <a:p>
                      <a:r>
                        <a:rPr lang="en-ZA" sz="1200" b="1" dirty="0" smtClean="0">
                          <a:solidFill>
                            <a:schemeClr val="tx1"/>
                          </a:solidFill>
                          <a:latin typeface="Arial"/>
                        </a:rPr>
                        <a:t>Principal</a:t>
                      </a:r>
                      <a:r>
                        <a:rPr lang="en-ZA" sz="1200" b="1" baseline="0" dirty="0" smtClean="0">
                          <a:solidFill>
                            <a:schemeClr val="tx1"/>
                          </a:solidFill>
                          <a:latin typeface="Arial"/>
                        </a:rPr>
                        <a:t> Member</a:t>
                      </a:r>
                      <a:endParaRPr lang="en-ZA" sz="1200" b="1" dirty="0" smtClean="0">
                        <a:solidFill>
                          <a:schemeClr val="tx1"/>
                        </a:solidFill>
                        <a:latin typeface="Arial"/>
                      </a:endParaRPr>
                    </a:p>
                    <a:p>
                      <a:endParaRPr lang="en-ZA" sz="1200" b="1" dirty="0" smtClean="0">
                        <a:solidFill>
                          <a:schemeClr val="tx1"/>
                        </a:solidFill>
                        <a:latin typeface="Arial"/>
                      </a:endParaRPr>
                    </a:p>
                    <a:p>
                      <a:r>
                        <a:rPr lang="en-ZA" sz="1200" b="1" dirty="0" smtClean="0">
                          <a:solidFill>
                            <a:schemeClr val="tx1"/>
                          </a:solidFill>
                          <a:latin typeface="Arial"/>
                        </a:rPr>
                        <a:t>Adult</a:t>
                      </a:r>
                      <a:r>
                        <a:rPr lang="en-ZA" sz="1200" b="1" baseline="0" dirty="0" smtClean="0">
                          <a:solidFill>
                            <a:schemeClr val="tx1"/>
                          </a:solidFill>
                          <a:latin typeface="Arial"/>
                        </a:rPr>
                        <a:t> Dependant</a:t>
                      </a:r>
                      <a:endParaRPr lang="en-ZA" sz="1200" b="1" dirty="0">
                        <a:solidFill>
                          <a:schemeClr val="tx1"/>
                        </a:solidFill>
                        <a:latin typeface="Arial"/>
                      </a:endParaRPr>
                    </a:p>
                    <a:p>
                      <a:endParaRPr lang="en-ZA" sz="1200" b="1" dirty="0" smtClean="0">
                        <a:solidFill>
                          <a:schemeClr val="tx1"/>
                        </a:solidFill>
                        <a:latin typeface="Arial"/>
                      </a:endParaRPr>
                    </a:p>
                    <a:p>
                      <a:r>
                        <a:rPr lang="en-ZA" sz="1200" b="1" dirty="0" smtClean="0">
                          <a:solidFill>
                            <a:schemeClr val="tx1"/>
                          </a:solidFill>
                          <a:latin typeface="Arial"/>
                        </a:rPr>
                        <a:t>Child</a:t>
                      </a:r>
                      <a:r>
                        <a:rPr lang="en-ZA" sz="1200" b="1" baseline="0" dirty="0" smtClean="0">
                          <a:solidFill>
                            <a:schemeClr val="tx1"/>
                          </a:solidFill>
                          <a:latin typeface="Arial"/>
                        </a:rPr>
                        <a:t> Dependant</a:t>
                      </a:r>
                      <a:endParaRPr lang="en-ZA" sz="1200" b="1" dirty="0">
                        <a:solidFill>
                          <a:schemeClr val="tx1"/>
                        </a:solidFill>
                        <a:latin typeface="Arial"/>
                      </a:endParaRPr>
                    </a:p>
                  </a:txBody>
                  <a:tcPr marL="91445" marR="91445" marT="45743" marB="45743">
                    <a:solidFill>
                      <a:srgbClr val="EEC42C">
                        <a:alpha val="20000"/>
                      </a:srgbClr>
                    </a:solidFill>
                  </a:tcPr>
                </a:tc>
                <a:tc>
                  <a:txBody>
                    <a:bodyPr/>
                    <a:lstStyle/>
                    <a:p>
                      <a:pPr algn="ctr"/>
                      <a:r>
                        <a:rPr lang="en-ZA" sz="1200" dirty="0" smtClean="0">
                          <a:solidFill>
                            <a:schemeClr val="tx1"/>
                          </a:solidFill>
                          <a:latin typeface="Arial"/>
                        </a:rPr>
                        <a:t>R3 166</a:t>
                      </a:r>
                      <a:endParaRPr lang="en-ZA" sz="1200" dirty="0">
                        <a:solidFill>
                          <a:schemeClr val="tx1"/>
                        </a:solidFill>
                        <a:latin typeface="Arial"/>
                      </a:endParaRPr>
                    </a:p>
                  </a:txBody>
                  <a:tcPr marL="91445" marR="91445" marT="45743" marB="45743">
                    <a:solidFill>
                      <a:srgbClr val="EEC42C">
                        <a:alpha val="20000"/>
                      </a:srgbClr>
                    </a:solidFill>
                  </a:tcPr>
                </a:tc>
                <a:tc>
                  <a:txBody>
                    <a:bodyPr/>
                    <a:lstStyle/>
                    <a:p>
                      <a:pPr algn="ctr"/>
                      <a:r>
                        <a:rPr lang="en-ZA" sz="1200" dirty="0" smtClean="0">
                          <a:solidFill>
                            <a:schemeClr val="tx1"/>
                          </a:solidFill>
                          <a:latin typeface="Arial"/>
                        </a:rPr>
                        <a:t>R3 804</a:t>
                      </a:r>
                      <a:endParaRPr lang="en-ZA" sz="1200" dirty="0">
                        <a:solidFill>
                          <a:schemeClr val="tx1"/>
                        </a:solidFill>
                        <a:latin typeface="Arial"/>
                      </a:endParaRPr>
                    </a:p>
                  </a:txBody>
                  <a:tcPr marL="91445" marR="91445" marT="45743" marB="45743">
                    <a:solidFill>
                      <a:srgbClr val="EEC42C">
                        <a:alpha val="20000"/>
                      </a:srgbClr>
                    </a:solidFill>
                  </a:tcPr>
                </a:tc>
              </a:tr>
              <a:tr h="224241">
                <a:tc vMerge="1">
                  <a:txBody>
                    <a:bodyPr/>
                    <a:lstStyle/>
                    <a:p>
                      <a:endParaRPr lang="en-ZA" sz="1200" b="1" dirty="0">
                        <a:solidFill>
                          <a:schemeClr val="tx1"/>
                        </a:solidFill>
                        <a:latin typeface="Arial"/>
                      </a:endParaRPr>
                    </a:p>
                  </a:txBody>
                  <a:tcPr marL="91445" marR="91445" marT="45743" marB="45743">
                    <a:solidFill>
                      <a:srgbClr val="EEC42C">
                        <a:alpha val="20000"/>
                      </a:srgbClr>
                    </a:solidFill>
                  </a:tcPr>
                </a:tc>
                <a:tc>
                  <a:txBody>
                    <a:bodyPr/>
                    <a:lstStyle/>
                    <a:p>
                      <a:pPr algn="ctr"/>
                      <a:r>
                        <a:rPr lang="en-ZA" sz="1200" dirty="0" smtClean="0">
                          <a:solidFill>
                            <a:schemeClr val="tx1"/>
                          </a:solidFill>
                          <a:latin typeface="Arial"/>
                        </a:rPr>
                        <a:t>R2 534</a:t>
                      </a:r>
                      <a:endParaRPr lang="en-ZA" sz="1200" dirty="0">
                        <a:solidFill>
                          <a:schemeClr val="tx1"/>
                        </a:solidFill>
                        <a:latin typeface="Arial"/>
                      </a:endParaRPr>
                    </a:p>
                  </a:txBody>
                  <a:tcPr marL="91445" marR="91445" marT="45743" marB="45743">
                    <a:solidFill>
                      <a:srgbClr val="EEC42C">
                        <a:alpha val="20000"/>
                      </a:srgbClr>
                    </a:solidFill>
                  </a:tcPr>
                </a:tc>
                <a:tc>
                  <a:txBody>
                    <a:bodyPr/>
                    <a:lstStyle/>
                    <a:p>
                      <a:pPr algn="ctr"/>
                      <a:r>
                        <a:rPr lang="en-ZA" sz="1200" dirty="0" smtClean="0">
                          <a:solidFill>
                            <a:schemeClr val="tx1"/>
                          </a:solidFill>
                          <a:latin typeface="Arial"/>
                        </a:rPr>
                        <a:t>R3 034</a:t>
                      </a:r>
                      <a:endParaRPr lang="en-ZA" sz="1200" dirty="0">
                        <a:solidFill>
                          <a:schemeClr val="tx1"/>
                        </a:solidFill>
                        <a:latin typeface="Arial"/>
                      </a:endParaRPr>
                    </a:p>
                  </a:txBody>
                  <a:tcPr marL="91445" marR="91445" marT="45743" marB="45743">
                    <a:solidFill>
                      <a:srgbClr val="EEC42C">
                        <a:alpha val="20000"/>
                      </a:srgbClr>
                    </a:solidFill>
                  </a:tcPr>
                </a:tc>
              </a:tr>
              <a:tr h="224241">
                <a:tc vMerge="1">
                  <a:txBody>
                    <a:bodyPr/>
                    <a:lstStyle/>
                    <a:p>
                      <a:endParaRPr lang="en-ZA" sz="1200" b="1" dirty="0">
                        <a:solidFill>
                          <a:schemeClr val="tx1"/>
                        </a:solidFill>
                        <a:latin typeface="Arial"/>
                      </a:endParaRPr>
                    </a:p>
                  </a:txBody>
                  <a:tcPr marL="91445" marR="91445" marT="45743" marB="45743">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R587</a:t>
                      </a:r>
                    </a:p>
                  </a:txBody>
                  <a:tcPr marL="91445" marR="91445" marT="45743" marB="45743">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R637</a:t>
                      </a:r>
                    </a:p>
                  </a:txBody>
                  <a:tcPr marL="91445" marR="91445" marT="45743" marB="45743">
                    <a:solidFill>
                      <a:srgbClr val="EEC42C">
                        <a:alpha val="20000"/>
                      </a:srgb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40690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606189" y="836712"/>
            <a:ext cx="3889611" cy="1600438"/>
          </a:xfrm>
          <a:prstGeom prst="rect">
            <a:avLst/>
          </a:prstGeom>
          <a:noFill/>
        </p:spPr>
        <p:txBody>
          <a:bodyPr wrap="square" rtlCol="0">
            <a:spAutoFit/>
          </a:bodyPr>
          <a:lstStyle/>
          <a:p>
            <a:pPr algn="just"/>
            <a:r>
              <a:rPr lang="en-US" sz="1400" b="1" dirty="0" smtClean="0">
                <a:latin typeface="Arial" pitchFamily="34" charset="0"/>
                <a:cs typeface="Arial" pitchFamily="34" charset="0"/>
              </a:rPr>
              <a:t>CDL </a:t>
            </a:r>
            <a:r>
              <a:rPr lang="en-US" sz="1400" b="1" dirty="0">
                <a:latin typeface="Arial" pitchFamily="34" charset="0"/>
                <a:cs typeface="Arial" pitchFamily="34" charset="0"/>
              </a:rPr>
              <a:t>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25</a:t>
            </a:r>
            <a:r>
              <a:rPr lang="en-US" sz="1400" dirty="0">
                <a:latin typeface="Arial" pitchFamily="34" charset="0"/>
                <a:cs typeface="Arial" pitchFamily="34" charset="0"/>
              </a:rPr>
              <a:t>% 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a:latin typeface="Arial" pitchFamily="34" charset="0"/>
                <a:cs typeface="Arial" pitchFamily="34" charset="0"/>
              </a:rPr>
              <a:t>31 conditions covered at 85% of </a:t>
            </a:r>
            <a:r>
              <a:rPr lang="en-US" sz="1400" dirty="0" smtClean="0">
                <a:latin typeface="Arial" pitchFamily="34" charset="0"/>
                <a:cs typeface="Arial" pitchFamily="34" charset="0"/>
              </a:rPr>
              <a:t>Bestmed tariff</a:t>
            </a: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R12 800,    M1+ = R25 500</a:t>
            </a:r>
            <a:endParaRPr lang="en-US" sz="1400"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09904854"/>
              </p:ext>
            </p:extLst>
          </p:nvPr>
        </p:nvGraphicFramePr>
        <p:xfrm>
          <a:off x="804685" y="2456597"/>
          <a:ext cx="3492617" cy="4024684"/>
        </p:xfrm>
        <a:graphic>
          <a:graphicData uri="http://schemas.openxmlformats.org/drawingml/2006/table">
            <a:tbl>
              <a:tblPr firstRow="1" bandRow="1">
                <a:tableStyleId>{5C22544A-7EE6-4342-B048-85BDC9FD1C3A}</a:tableStyleId>
              </a:tblPr>
              <a:tblGrid>
                <a:gridCol w="447413"/>
                <a:gridCol w="3045204"/>
              </a:tblGrid>
              <a:tr h="326599">
                <a:tc>
                  <a:txBody>
                    <a:bodyPr/>
                    <a:lstStyle/>
                    <a:p>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a:t>
                      </a:r>
                      <a:r>
                        <a:rPr lang="en-US" sz="1200" baseline="0" dirty="0" smtClean="0">
                          <a:latin typeface="Arial" panose="020B0604020202020204" pitchFamily="34" charset="0"/>
                          <a:cs typeface="Arial" panose="020B0604020202020204" pitchFamily="34" charset="0"/>
                        </a:rPr>
                        <a:t>-CDL Conditions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ADD / ADHD</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2</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Acne- severe</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Eczema</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Allergic Rhinitis</a:t>
                      </a:r>
                      <a:endParaRPr lang="en-US" sz="1200" b="1" dirty="0">
                        <a:solidFill>
                          <a:schemeClr val="bg1"/>
                        </a:solidFill>
                        <a:latin typeface="Arial" pitchFamily="34" charset="0"/>
                        <a:cs typeface="Arial" pitchFamily="34" charset="0"/>
                      </a:endParaRPr>
                    </a:p>
                  </a:txBody>
                  <a:tcPr/>
                </a:tc>
              </a:tr>
              <a:tr h="326599">
                <a:tc>
                  <a:txBody>
                    <a:bodyPr/>
                    <a:lstStyle/>
                    <a:p>
                      <a:r>
                        <a:rPr lang="en-US" sz="1200" dirty="0" smtClean="0">
                          <a:latin typeface="Arial" panose="020B0604020202020204" pitchFamily="34" charset="0"/>
                          <a:cs typeface="Arial" panose="020B0604020202020204" pitchFamily="34" charset="0"/>
                        </a:rPr>
                        <a:t>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Migraine Prophylaxis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Gout Prophylaxis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Endometriosis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Major Depression </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Chronic Anemia</a:t>
                      </a:r>
                      <a:endParaRPr lang="en-US" sz="1200" b="1" dirty="0">
                        <a:solidFill>
                          <a:schemeClr val="bg1"/>
                        </a:solidFill>
                        <a:latin typeface="Arial" pitchFamily="34" charset="0"/>
                        <a:cs typeface="Arial" pitchFamily="34" charset="0"/>
                      </a:endParaRPr>
                    </a:p>
                  </a:txBody>
                  <a:tcPr/>
                </a:tc>
              </a:tr>
              <a:tr h="326599">
                <a:tc>
                  <a:txBody>
                    <a:bodyPr/>
                    <a:lstStyle/>
                    <a:p>
                      <a:r>
                        <a:rPr lang="en-US" sz="1200" dirty="0" smtClean="0">
                          <a:latin typeface="Arial" panose="020B0604020202020204" pitchFamily="34" charset="0"/>
                          <a:cs typeface="Arial" panose="020B0604020202020204" pitchFamily="34" charset="0"/>
                        </a:rPr>
                        <a:t>10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Polycystic</a:t>
                      </a:r>
                      <a:r>
                        <a:rPr lang="en-US" sz="1200" baseline="0" dirty="0" smtClean="0">
                          <a:latin typeface="Arial" panose="020B0604020202020204" pitchFamily="34" charset="0"/>
                          <a:cs typeface="Arial" panose="020B0604020202020204" pitchFamily="34" charset="0"/>
                        </a:rPr>
                        <a:t> Ovarian Disease</a:t>
                      </a:r>
                      <a:endParaRPr lang="en-US" sz="1200" b="1" dirty="0">
                        <a:solidFill>
                          <a:schemeClr val="bg1"/>
                        </a:solidFill>
                        <a:latin typeface="Arial" pitchFamily="34" charset="0"/>
                        <a:cs typeface="Arial" pitchFamily="34" charset="0"/>
                      </a:endParaRPr>
                    </a:p>
                  </a:txBody>
                  <a:tcPr/>
                </a:tc>
              </a:tr>
              <a:tr h="276535">
                <a:tc>
                  <a:txBody>
                    <a:bodyPr/>
                    <a:lstStyle/>
                    <a:p>
                      <a:r>
                        <a:rPr lang="en-US" sz="1200" dirty="0" smtClean="0">
                          <a:latin typeface="Arial" panose="020B0604020202020204" pitchFamily="34" charset="0"/>
                          <a:cs typeface="Arial" panose="020B0604020202020204" pitchFamily="34" charset="0"/>
                        </a:rPr>
                        <a:t>11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Graves Disease</a:t>
                      </a:r>
                      <a:endParaRPr lang="en-US" sz="1200" b="1" dirty="0">
                        <a:solidFill>
                          <a:schemeClr val="bg1"/>
                        </a:solidFill>
                        <a:latin typeface="Arial" pitchFamily="34" charset="0"/>
                        <a:cs typeface="Arial" pitchFamily="34" charset="0"/>
                      </a:endParaRPr>
                    </a:p>
                  </a:txBody>
                  <a:tcPr/>
                </a:tc>
              </a:tr>
              <a:tr h="299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12</a:t>
                      </a:r>
                      <a:endParaRPr lang="en-US" sz="1200" b="1" dirty="0" smtClean="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Obsessive Compulsive</a:t>
                      </a:r>
                      <a:r>
                        <a:rPr lang="en-US" sz="1200" baseline="0" dirty="0" smtClean="0">
                          <a:latin typeface="Arial" panose="020B0604020202020204" pitchFamily="34" charset="0"/>
                          <a:cs typeface="Arial" panose="020B0604020202020204" pitchFamily="34" charset="0"/>
                        </a:rPr>
                        <a:t> Disorder</a:t>
                      </a:r>
                      <a:endParaRPr lang="en-US" sz="1200" b="1" dirty="0" smtClean="0">
                        <a:solidFill>
                          <a:schemeClr val="bg1"/>
                        </a:solidFill>
                        <a:latin typeface="Arial" pitchFamily="34" charset="0"/>
                        <a:cs typeface="Arial" pitchFamily="34" charset="0"/>
                      </a:endParaRPr>
                    </a:p>
                  </a:txBody>
                  <a:tcPr/>
                </a:tc>
              </a:tr>
              <a:tr h="268372">
                <a:tc>
                  <a:txBody>
                    <a:bodyPr/>
                    <a:lstStyle/>
                    <a:p>
                      <a:r>
                        <a:rPr lang="en-US" sz="1200" dirty="0" smtClean="0">
                          <a:latin typeface="Arial" panose="020B0604020202020204" pitchFamily="34" charset="0"/>
                          <a:cs typeface="Arial" panose="020B0604020202020204" pitchFamily="34" charset="0"/>
                        </a:rPr>
                        <a:t>13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Stroke</a:t>
                      </a:r>
                      <a:endParaRPr lang="en-US" sz="1200" b="1" dirty="0">
                        <a:solidFill>
                          <a:schemeClr val="bg1"/>
                        </a:solidFill>
                        <a:latin typeface="Arial" pitchFamily="34" charset="0"/>
                        <a:cs typeface="Arial"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24281189"/>
              </p:ext>
            </p:extLst>
          </p:nvPr>
        </p:nvGraphicFramePr>
        <p:xfrm>
          <a:off x="4572000" y="764704"/>
          <a:ext cx="3492617" cy="5303520"/>
        </p:xfrm>
        <a:graphic>
          <a:graphicData uri="http://schemas.openxmlformats.org/drawingml/2006/table">
            <a:tbl>
              <a:tblPr firstRow="1" bandRow="1">
                <a:tableStyleId>{5C22544A-7EE6-4342-B048-85BDC9FD1C3A}</a:tableStyleId>
              </a:tblPr>
              <a:tblGrid>
                <a:gridCol w="447413"/>
                <a:gridCol w="3045204"/>
              </a:tblGrid>
              <a:tr h="343335">
                <a:tc>
                  <a:txBody>
                    <a:bodyPr/>
                    <a:lstStyle/>
                    <a:p>
                      <a:endParaRPr lang="en-US"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Non-CDL Conditions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Paraplegia/ Quaraplegia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Pulmonary embolism</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Benign</a:t>
                      </a:r>
                      <a:r>
                        <a:rPr lang="en-US" sz="1200" baseline="0" dirty="0" smtClean="0">
                          <a:latin typeface="Arial" panose="020B0604020202020204" pitchFamily="34" charset="0"/>
                          <a:cs typeface="Arial" panose="020B0604020202020204" pitchFamily="34" charset="0"/>
                        </a:rPr>
                        <a:t> Prostatic Hypertrophy</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Female Menopause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Osteoporosis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Psoriasis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Urinary Incontinence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Pagets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22</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Gastro Oesophageal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Ankylosing Spondylitis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Hypophyseal Adenoma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Osteoarthritis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Alzheimer’s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Aplastic Anaemia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Collagen Diseases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Cushings</a:t>
                      </a:r>
                      <a:r>
                        <a:rPr lang="en-US" sz="1200" baseline="0" dirty="0" smtClean="0">
                          <a:latin typeface="Arial" panose="020B0604020202020204" pitchFamily="34" charset="0"/>
                          <a:cs typeface="Arial" panose="020B0604020202020204" pitchFamily="34" charset="0"/>
                        </a:rPr>
                        <a:t>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30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Cystic Fibrosis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31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Dermatomyositis</a:t>
                      </a:r>
                      <a:endParaRPr lang="en-US" sz="1200" b="1" dirty="0">
                        <a:solidFill>
                          <a:schemeClr val="bg1"/>
                        </a:solidFill>
                        <a:latin typeface="Arial" pitchFamily="34" charset="0"/>
                        <a:cs typeface="Arial" pitchFamily="34" charset="0"/>
                      </a:endParaRPr>
                    </a:p>
                  </a:txBody>
                  <a:tcPr/>
                </a:tc>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1733687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46401" y="914989"/>
            <a:ext cx="7931926" cy="5943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spcBef>
                <a:spcPts val="0"/>
              </a:spcBef>
            </a:pPr>
            <a:r>
              <a:rPr lang="en-ZA" sz="1800" dirty="0">
                <a:solidFill>
                  <a:schemeClr val="tx1"/>
                </a:solidFill>
              </a:rPr>
              <a:t>Introduce and implement a competitive negotiated fee for Midwife Assisted Births</a:t>
            </a:r>
            <a:r>
              <a:rPr lang="en-ZA" sz="1800" dirty="0" smtClean="0">
                <a:solidFill>
                  <a:schemeClr val="tx1"/>
                </a:solidFill>
              </a:rPr>
              <a:t>.</a:t>
            </a:r>
          </a:p>
          <a:p>
            <a:pPr marL="457200" indent="-457200">
              <a:spcBef>
                <a:spcPts val="0"/>
              </a:spcBef>
            </a:pPr>
            <a:endParaRPr lang="en-ZA" sz="1800" dirty="0">
              <a:solidFill>
                <a:schemeClr val="tx1"/>
              </a:solidFill>
            </a:endParaRPr>
          </a:p>
          <a:p>
            <a:pPr marL="457200" indent="-457200">
              <a:spcBef>
                <a:spcPts val="0"/>
              </a:spcBef>
            </a:pPr>
            <a:r>
              <a:rPr lang="en-ZA" sz="1800" dirty="0" smtClean="0">
                <a:solidFill>
                  <a:srgbClr val="FF0000"/>
                </a:solidFill>
              </a:rPr>
              <a:t>Introduce a 3% savings plan (annual savings) and shift some Scheme risk benefits to savings to offer more flexibility on the option.</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Addition of the HPV vaccine (for prevention or cervical cancers) as a Preventative care benefit. Subject to protocol.</a:t>
            </a:r>
          </a:p>
          <a:p>
            <a:pPr marL="457200" indent="-457200">
              <a:spcBef>
                <a:spcPts val="0"/>
              </a:spcBef>
            </a:pPr>
            <a:endParaRPr lang="en-ZA" sz="1800" dirty="0" smtClean="0">
              <a:solidFill>
                <a:schemeClr val="tx1"/>
              </a:solidFill>
            </a:endParaRPr>
          </a:p>
          <a:p>
            <a:pPr marL="457200" indent="-457200">
              <a:spcBef>
                <a:spcPts val="0"/>
              </a:spcBef>
            </a:pPr>
            <a:r>
              <a:rPr lang="en-ZA" sz="1800" dirty="0" smtClean="0">
                <a:solidFill>
                  <a:schemeClr val="tx1"/>
                </a:solidFill>
              </a:rPr>
              <a:t>Increased maxima with the proportionate contribution increases.</a:t>
            </a: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790830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3006651"/>
              </p:ext>
            </p:extLst>
          </p:nvPr>
        </p:nvGraphicFramePr>
        <p:xfrm>
          <a:off x="848046" y="4869160"/>
          <a:ext cx="4431557" cy="1645920"/>
        </p:xfrm>
        <a:graphic>
          <a:graphicData uri="http://schemas.openxmlformats.org/drawingml/2006/table">
            <a:tbl>
              <a:tblPr/>
              <a:tblGrid>
                <a:gridCol w="4431557"/>
              </a:tblGrid>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100% of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1" i="0" u="none" strike="noStrike" cap="none" normalizeH="0" baseline="0" dirty="0">
                          <a:ln>
                            <a:noFill/>
                          </a:ln>
                          <a:solidFill>
                            <a:schemeClr val="tx1"/>
                          </a:solidFill>
                          <a:effectLst/>
                          <a:latin typeface="Arial"/>
                          <a:ea typeface="ＭＳ Ｐゴシック" charset="0"/>
                          <a:cs typeface="Arial" charset="0"/>
                        </a:rPr>
                        <a:t>tariff: Unlimited – Any Private Hospital</a:t>
                      </a:r>
                    </a:p>
                  </a:txBody>
                  <a:tcPr horzOverflow="overflow">
                    <a:lnL>
                      <a:noFill/>
                    </a:lnL>
                    <a:lnR>
                      <a:noFill/>
                    </a:lnR>
                    <a:lnT>
                      <a:noFill/>
                    </a:lnT>
                    <a:lnB>
                      <a:noFill/>
                    </a:lnB>
                    <a:lnTlToBr>
                      <a:noFill/>
                    </a:lnTlToBr>
                    <a:lnBlToTr>
                      <a:noFill/>
                    </a:lnBlToTr>
                    <a:noFill/>
                  </a:tcPr>
                </a:tc>
              </a:tr>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No Co-payments applicable on procedures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Emergencies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ER24/ International Travel Insurance </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28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33916575"/>
              </p:ext>
            </p:extLst>
          </p:nvPr>
        </p:nvGraphicFramePr>
        <p:xfrm>
          <a:off x="899592" y="1124097"/>
          <a:ext cx="4314825" cy="1371852"/>
        </p:xfrm>
        <a:graphic>
          <a:graphicData uri="http://schemas.openxmlformats.org/drawingml/2006/table">
            <a:tbl>
              <a:tblPr firstRow="1" bandRow="1">
                <a:effectLst/>
                <a:tableStyleId>{5C22544A-7EE6-4342-B048-85BDC9FD1C3A}</a:tableStyleId>
              </a:tblPr>
              <a:tblGrid>
                <a:gridCol w="2010582"/>
                <a:gridCol w="2304243"/>
              </a:tblGrid>
              <a:tr h="304893">
                <a:tc gridSpan="2">
                  <a:txBody>
                    <a:bodyPr/>
                    <a:lstStyle/>
                    <a:p>
                      <a:r>
                        <a:rPr lang="en-ZA" sz="1200" b="1" dirty="0" smtClean="0">
                          <a:solidFill>
                            <a:schemeClr val="tx1"/>
                          </a:solidFill>
                          <a:latin typeface="Arial" pitchFamily="34" charset="0"/>
                          <a:cs typeface="Arial" pitchFamily="34" charset="0"/>
                        </a:rPr>
                        <a:t>Subject to Scheme</a:t>
                      </a:r>
                      <a:r>
                        <a:rPr lang="en-ZA" sz="1200" b="1" baseline="0" dirty="0" smtClean="0">
                          <a:solidFill>
                            <a:schemeClr val="tx1"/>
                          </a:solidFill>
                          <a:latin typeface="Arial" pitchFamily="34" charset="0"/>
                          <a:cs typeface="Arial" pitchFamily="34" charset="0"/>
                        </a:rPr>
                        <a:t> Benefits &amp; MSA</a:t>
                      </a:r>
                    </a:p>
                    <a:p>
                      <a:endParaRPr lang="en-ZA" sz="1200" b="1" baseline="0" dirty="0" smtClean="0">
                        <a:solidFill>
                          <a:schemeClr val="tx1"/>
                        </a:solidFill>
                        <a:latin typeface="Arial" pitchFamily="34" charset="0"/>
                        <a:cs typeface="Arial" pitchFamily="34" charset="0"/>
                      </a:endParaRPr>
                    </a:p>
                    <a:p>
                      <a:r>
                        <a:rPr lang="en-ZA" sz="1200" b="1" baseline="0" dirty="0" smtClean="0">
                          <a:solidFill>
                            <a:schemeClr val="tx1"/>
                          </a:solidFill>
                          <a:latin typeface="Arial" pitchFamily="34" charset="0"/>
                          <a:cs typeface="Arial" pitchFamily="34" charset="0"/>
                        </a:rPr>
                        <a:t>MSA = </a:t>
                      </a:r>
                      <a:r>
                        <a:rPr lang="en-ZA" sz="1200" b="0" baseline="0" dirty="0" smtClean="0">
                          <a:solidFill>
                            <a:schemeClr val="tx1"/>
                          </a:solidFill>
                          <a:latin typeface="Arial" pitchFamily="34" charset="0"/>
                          <a:cs typeface="Arial" pitchFamily="34" charset="0"/>
                        </a:rPr>
                        <a:t>PM – R1 584, AD – R1 584, CD – R372</a:t>
                      </a:r>
                      <a:endParaRPr lang="en-ZA" sz="1200" b="0" dirty="0">
                        <a:solidFill>
                          <a:schemeClr val="tx1"/>
                        </a:solidFill>
                        <a:latin typeface="Arial" pitchFamily="34" charset="0"/>
                        <a:cs typeface="Arial" pitchFamily="34" charset="0"/>
                      </a:endParaRPr>
                    </a:p>
                  </a:txBody>
                  <a:tcPr marL="91439" marR="91439" marT="45734" marB="45734">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ZA"/>
                    </a:p>
                  </a:txBody>
                  <a:tcPr/>
                </a:tc>
              </a:tr>
              <a:tr h="731744">
                <a:tc>
                  <a:txBody>
                    <a:bodyPr/>
                    <a:lstStyle/>
                    <a:p>
                      <a:pPr algn="l"/>
                      <a:r>
                        <a:rPr lang="en-ZA" sz="1200" b="1" dirty="0" smtClean="0">
                          <a:solidFill>
                            <a:schemeClr val="tx1"/>
                          </a:solidFill>
                          <a:latin typeface="Arial" pitchFamily="34" charset="0"/>
                          <a:cs typeface="Arial" pitchFamily="34" charset="0"/>
                        </a:rPr>
                        <a:t>Overall</a:t>
                      </a:r>
                      <a:r>
                        <a:rPr lang="en-ZA" sz="1200" b="1" baseline="0" dirty="0" smtClean="0">
                          <a:solidFill>
                            <a:schemeClr val="tx1"/>
                          </a:solidFill>
                          <a:latin typeface="Arial" pitchFamily="34" charset="0"/>
                          <a:cs typeface="Arial" pitchFamily="34" charset="0"/>
                        </a:rPr>
                        <a:t> Annual Limits</a:t>
                      </a:r>
                    </a:p>
                    <a:p>
                      <a:pPr algn="l"/>
                      <a:r>
                        <a:rPr lang="en-ZA" sz="1200" b="0" baseline="0" dirty="0" smtClean="0">
                          <a:solidFill>
                            <a:schemeClr val="tx1"/>
                          </a:solidFill>
                          <a:latin typeface="Arial" pitchFamily="34" charset="0"/>
                          <a:cs typeface="Arial" pitchFamily="34" charset="0"/>
                        </a:rPr>
                        <a:t>M     :  R24 700</a:t>
                      </a:r>
                    </a:p>
                    <a:p>
                      <a:pPr algn="l"/>
                      <a:r>
                        <a:rPr lang="en-ZA" sz="1200" b="0" baseline="0" dirty="0" smtClean="0">
                          <a:solidFill>
                            <a:schemeClr val="tx1"/>
                          </a:solidFill>
                          <a:latin typeface="Arial" pitchFamily="34" charset="0"/>
                          <a:cs typeface="Arial" pitchFamily="34" charset="0"/>
                        </a:rPr>
                        <a:t>M1+ :  R39 800</a:t>
                      </a:r>
                      <a:endParaRPr lang="en-ZA" sz="1200" b="0" dirty="0">
                        <a:solidFill>
                          <a:schemeClr val="tx1"/>
                        </a:solidFill>
                        <a:latin typeface="Arial" pitchFamily="34" charset="0"/>
                        <a:cs typeface="Arial" pitchFamily="34" charset="0"/>
                      </a:endParaRPr>
                    </a:p>
                  </a:txBody>
                  <a:tcPr marL="91439" marR="91439" marT="45734" marB="45734">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ZA" sz="1200" dirty="0" smtClean="0">
                        <a:solidFill>
                          <a:schemeClr val="tx1"/>
                        </a:solidFill>
                        <a:latin typeface="Arial" pitchFamily="34" charset="0"/>
                        <a:cs typeface="Arial" pitchFamily="34" charset="0"/>
                      </a:endParaRPr>
                    </a:p>
                    <a:p>
                      <a:pPr algn="l">
                        <a:spcBef>
                          <a:spcPts val="600"/>
                        </a:spcBef>
                      </a:pPr>
                      <a:r>
                        <a:rPr lang="en-ZA" sz="1200" b="1" dirty="0" smtClean="0">
                          <a:solidFill>
                            <a:schemeClr val="tx1"/>
                          </a:solidFill>
                          <a:latin typeface="Arial" pitchFamily="34" charset="0"/>
                          <a:cs typeface="Arial" pitchFamily="34" charset="0"/>
                        </a:rPr>
                        <a:t>Sub-limits</a:t>
                      </a:r>
                      <a:r>
                        <a:rPr lang="en-ZA" sz="1200" b="1" baseline="0" dirty="0" smtClean="0">
                          <a:solidFill>
                            <a:schemeClr val="tx1"/>
                          </a:solidFill>
                          <a:latin typeface="Arial" pitchFamily="34" charset="0"/>
                          <a:cs typeface="Arial" pitchFamily="34" charset="0"/>
                        </a:rPr>
                        <a:t> apply</a:t>
                      </a:r>
                      <a:endParaRPr lang="en-ZA" sz="1200" b="1" dirty="0">
                        <a:solidFill>
                          <a:schemeClr val="tx1"/>
                        </a:solidFill>
                        <a:latin typeface="Arial" pitchFamily="34" charset="0"/>
                        <a:cs typeface="Arial" pitchFamily="34" charset="0"/>
                      </a:endParaRPr>
                    </a:p>
                  </a:txBody>
                  <a:tcPr marL="91439" marR="91439" marT="45734" marB="45734">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Right Brace 7"/>
          <p:cNvSpPr/>
          <p:nvPr/>
        </p:nvSpPr>
        <p:spPr>
          <a:xfrm>
            <a:off x="2624650" y="1859980"/>
            <a:ext cx="214875" cy="719137"/>
          </a:xfrm>
          <a:prstGeom prst="rightBrace">
            <a:avLst/>
          </a:prstGeom>
          <a:ln>
            <a:solidFill>
              <a:srgbClr val="F5F12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solidFill>
                <a:prstClr val="black"/>
              </a:solidFill>
            </a:endParaRPr>
          </a:p>
        </p:txBody>
      </p:sp>
      <p:sp>
        <p:nvSpPr>
          <p:cNvPr id="9" name="Rectangle 8"/>
          <p:cNvSpPr/>
          <p:nvPr/>
        </p:nvSpPr>
        <p:spPr>
          <a:xfrm>
            <a:off x="794791" y="4520101"/>
            <a:ext cx="71437" cy="1368425"/>
          </a:xfrm>
          <a:prstGeom prst="rect">
            <a:avLst/>
          </a:prstGeom>
          <a:solidFill>
            <a:srgbClr val="F5F1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Rectangle 9"/>
          <p:cNvSpPr/>
          <p:nvPr/>
        </p:nvSpPr>
        <p:spPr>
          <a:xfrm>
            <a:off x="794791" y="1052736"/>
            <a:ext cx="71437" cy="3052763"/>
          </a:xfrm>
          <a:prstGeom prst="rect">
            <a:avLst/>
          </a:prstGeom>
          <a:gradFill flip="none" rotWithShape="1">
            <a:gsLst>
              <a:gs pos="0">
                <a:srgbClr val="F5F128"/>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1" name="TextBox 10"/>
          <p:cNvSpPr txBox="1">
            <a:spLocks noChangeArrowheads="1"/>
          </p:cNvSpPr>
          <p:nvPr/>
        </p:nvSpPr>
        <p:spPr bwMode="auto">
          <a:xfrm rot="16200000">
            <a:off x="12471" y="5187853"/>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Hospital </a:t>
            </a:r>
          </a:p>
          <a:p>
            <a:pPr algn="ctr" eaLnBrk="1" hangingPunct="1"/>
            <a:r>
              <a:rPr lang="en-US" sz="1200" b="1" dirty="0">
                <a:solidFill>
                  <a:srgbClr val="2A002A"/>
                </a:solidFill>
                <a:latin typeface="Arial"/>
              </a:rPr>
              <a:t>Benefit</a:t>
            </a:r>
          </a:p>
        </p:txBody>
      </p:sp>
      <p:sp>
        <p:nvSpPr>
          <p:cNvPr id="12" name="TextBox 11"/>
          <p:cNvSpPr txBox="1">
            <a:spLocks noChangeArrowheads="1"/>
          </p:cNvSpPr>
          <p:nvPr/>
        </p:nvSpPr>
        <p:spPr bwMode="auto">
          <a:xfrm rot="16200000">
            <a:off x="-285689" y="3158836"/>
            <a:ext cx="1431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Chronic Disease </a:t>
            </a:r>
          </a:p>
          <a:p>
            <a:pPr algn="ctr" eaLnBrk="1" hangingPunct="1"/>
            <a:r>
              <a:rPr lang="en-US" sz="1200" b="1" dirty="0">
                <a:solidFill>
                  <a:srgbClr val="2A002A"/>
                </a:solidFill>
                <a:latin typeface="Arial"/>
              </a:rPr>
              <a:t>Benefit</a:t>
            </a:r>
          </a:p>
        </p:txBody>
      </p:sp>
      <p:sp>
        <p:nvSpPr>
          <p:cNvPr id="13" name="TextBox 12"/>
          <p:cNvSpPr txBox="1">
            <a:spLocks noChangeArrowheads="1"/>
          </p:cNvSpPr>
          <p:nvPr/>
        </p:nvSpPr>
        <p:spPr bwMode="auto">
          <a:xfrm rot="16200000">
            <a:off x="-58863" y="1375902"/>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Day-to-day</a:t>
            </a:r>
          </a:p>
          <a:p>
            <a:pPr algn="ctr" eaLnBrk="1" hangingPunct="1"/>
            <a:r>
              <a:rPr lang="en-US" sz="1200" b="1" dirty="0">
                <a:solidFill>
                  <a:srgbClr val="2A002A"/>
                </a:solidFill>
                <a:latin typeface="Arial"/>
              </a:rPr>
              <a:t>Benefit</a:t>
            </a:r>
          </a:p>
        </p:txBody>
      </p:sp>
      <p:graphicFrame>
        <p:nvGraphicFramePr>
          <p:cNvPr id="14" name="Table 13"/>
          <p:cNvGraphicFramePr>
            <a:graphicFrameLocks noGrp="1"/>
          </p:cNvGraphicFramePr>
          <p:nvPr>
            <p:extLst>
              <p:ext uri="{D42A27DB-BD31-4B8C-83A1-F6EECF244321}">
                <p14:modId xmlns:p14="http://schemas.microsoft.com/office/powerpoint/2010/main" val="366707591"/>
              </p:ext>
            </p:extLst>
          </p:nvPr>
        </p:nvGraphicFramePr>
        <p:xfrm>
          <a:off x="868163" y="2852936"/>
          <a:ext cx="4279901" cy="1463676"/>
        </p:xfrm>
        <a:graphic>
          <a:graphicData uri="http://schemas.openxmlformats.org/drawingml/2006/table">
            <a:tbl>
              <a:tblPr/>
              <a:tblGrid>
                <a:gridCol w="4279901"/>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PMBs</a:t>
                      </a:r>
                      <a:r>
                        <a:rPr kumimoji="0" lang="en-US" sz="1200" b="1" i="0" u="none" strike="noStrike" cap="none" normalizeH="0" baseline="0" dirty="0">
                          <a:ln>
                            <a:noFill/>
                          </a:ln>
                          <a:solidFill>
                            <a:schemeClr val="tx1"/>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100%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20% co-payment: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Non-formulary medicine</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45 conditions covered at 85%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Limited to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M = R17 200</a:t>
                      </a:r>
                      <a:r>
                        <a:rPr kumimoji="0" lang="en-US" sz="1200" b="1" i="0" u="none" strike="noStrike" cap="none" normalizeH="0" baseline="0" dirty="0">
                          <a:ln>
                            <a:noFill/>
                          </a:ln>
                          <a:solidFill>
                            <a:schemeClr val="tx1"/>
                          </a:solidFill>
                          <a:effectLst/>
                          <a:latin typeface="Arial"/>
                          <a:ea typeface="ＭＳ Ｐゴシック" charset="0"/>
                          <a:cs typeface="Arial" charset="0"/>
                        </a:rPr>
                        <a:t>; M1</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 R34 400</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54768384"/>
              </p:ext>
            </p:extLst>
          </p:nvPr>
        </p:nvGraphicFramePr>
        <p:xfrm>
          <a:off x="5364088" y="731480"/>
          <a:ext cx="3347483" cy="4959176"/>
        </p:xfrm>
        <a:graphic>
          <a:graphicData uri="http://schemas.openxmlformats.org/drawingml/2006/table">
            <a:tbl>
              <a:tblPr/>
              <a:tblGrid>
                <a:gridCol w="1405679"/>
                <a:gridCol w="1941804"/>
              </a:tblGrid>
              <a:tr h="414542">
                <a:tc gridSpan="2">
                  <a:txBody>
                    <a:bodyPr/>
                    <a:lstStyle/>
                    <a:p>
                      <a:pPr marL="0" marR="0" lvl="0" indent="0" algn="ctr"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Scheme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Benefits  </a:t>
                      </a:r>
                      <a:br>
                        <a:rPr kumimoji="0" lang="en-US" sz="1200" b="1" i="0" u="none" strike="noStrike" cap="none" normalizeH="0" baseline="0" dirty="0" smtClean="0">
                          <a:ln>
                            <a:noFill/>
                          </a:ln>
                          <a:solidFill>
                            <a:schemeClr val="tx1"/>
                          </a:solidFill>
                          <a:effectLst/>
                          <a:latin typeface="Arial"/>
                          <a:ea typeface="ＭＳ Ｐゴシック" charset="0"/>
                          <a:cs typeface="Arial" charset="0"/>
                        </a:rPr>
                      </a:br>
                      <a:r>
                        <a:rPr kumimoji="0" lang="en-US" sz="1200" b="1" i="0" u="none" strike="noStrike" cap="none" normalizeH="0" baseline="0" dirty="0" smtClean="0">
                          <a:ln>
                            <a:noFill/>
                          </a:ln>
                          <a:solidFill>
                            <a:schemeClr val="tx1"/>
                          </a:solidFill>
                          <a:effectLst/>
                          <a:latin typeface="Arial"/>
                          <a:ea typeface="ＭＳ Ｐゴシック" charset="0"/>
                          <a:cs typeface="Arial" charset="0"/>
                        </a:rPr>
                        <a:t>Sub-Limits </a:t>
                      </a:r>
                      <a:r>
                        <a:rPr kumimoji="0" lang="en-US" sz="1200" b="1" i="0" u="none" strike="noStrike" cap="none" normalizeH="0" baseline="0" dirty="0">
                          <a:ln>
                            <a:noFill/>
                          </a:ln>
                          <a:solidFill>
                            <a:schemeClr val="tx1"/>
                          </a:solidFill>
                          <a:effectLst/>
                          <a:latin typeface="Arial"/>
                          <a:ea typeface="ＭＳ Ｐゴシック" charset="0"/>
                          <a:cs typeface="Arial" charset="0"/>
                        </a:rPr>
                        <a:t>(Subject to day-to-day overall limit</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a:t>
                      </a:r>
                    </a:p>
                    <a:p>
                      <a:pPr marL="0" marR="0" lvl="0" indent="0" algn="ctr"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M = R24 700,  M1+ = R39 800 </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53" marR="91453" marT="45722" marB="45722"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solidFill>
                  </a:tcPr>
                </a:tc>
                <a:tc hMerge="1">
                  <a:txBody>
                    <a:bodyPr/>
                    <a:lstStyle/>
                    <a:p>
                      <a:endParaRPr lang="en-US"/>
                    </a:p>
                  </a:txBody>
                  <a:tcPr/>
                </a:tc>
              </a:tr>
              <a:tr h="414549">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Acute Medicine</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     :  R5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800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R9 100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Paid at 90% of Cost</a:t>
                      </a: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293220">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GP &amp; Specialist Consultations</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     :  R3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700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R6 000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293220">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Basic &amp; Specialised Dentistry</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R7 300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R12 400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223961">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Maternity</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Combined limit – Included with GP &amp; Specialist benefit</a:t>
                      </a: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3622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rial"/>
                        </a:rPr>
                        <a:t>Radiology and Pathology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a:ln>
                            <a:noFill/>
                          </a:ln>
                          <a:effectLst/>
                          <a:latin typeface="Arial"/>
                        </a:rPr>
                        <a:t>M     : </a:t>
                      </a:r>
                      <a:r>
                        <a:rPr kumimoji="0" lang="en-US" sz="1200" u="none" strike="noStrike" cap="none" normalizeH="0" baseline="0" dirty="0" smtClean="0">
                          <a:ln>
                            <a:noFill/>
                          </a:ln>
                          <a:effectLst/>
                          <a:latin typeface="Arial"/>
                        </a:rPr>
                        <a:t>R3 700</a:t>
                      </a: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smtClean="0">
                          <a:ln>
                            <a:noFill/>
                          </a:ln>
                          <a:effectLst/>
                          <a:latin typeface="Arial"/>
                        </a:rPr>
                        <a:t> M1+ : R7 300</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414549">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Specialised Radiology</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MRI/CT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Scans – Maximum </a:t>
                      </a:r>
                      <a:r>
                        <a:rPr kumimoji="0" lang="en-US" sz="1200" b="0" i="0" u="none" strike="noStrike" cap="none" normalizeH="0" baseline="0" dirty="0">
                          <a:ln>
                            <a:noFill/>
                          </a:ln>
                          <a:solidFill>
                            <a:schemeClr val="tx1"/>
                          </a:solidFill>
                          <a:effectLst/>
                          <a:latin typeface="Arial"/>
                          <a:ea typeface="ＭＳ Ｐゴシック" charset="0"/>
                          <a:cs typeface="Arial" charset="0"/>
                        </a:rPr>
                        <a:t>of 3 Scans per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beneficiary. Subject to pre-authorisation.</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PET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Scan – 1 </a:t>
                      </a:r>
                      <a:r>
                        <a:rPr kumimoji="0" lang="en-US" sz="1200" b="0" i="0" u="none" strike="noStrike" cap="none" normalizeH="0" baseline="0" dirty="0">
                          <a:ln>
                            <a:noFill/>
                          </a:ln>
                          <a:solidFill>
                            <a:schemeClr val="tx1"/>
                          </a:solidFill>
                          <a:effectLst/>
                          <a:latin typeface="Arial"/>
                          <a:ea typeface="ＭＳ Ｐゴシック" charset="0"/>
                          <a:cs typeface="Arial" charset="0"/>
                        </a:rPr>
                        <a:t>Scan per beneficiary</a:t>
                      </a: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293220">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Supplementary Services</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     :  R3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700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R7 300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bl>
          </a:graphicData>
        </a:graphic>
      </p:graphicFrame>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123124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0242319"/>
              </p:ext>
            </p:extLst>
          </p:nvPr>
        </p:nvGraphicFramePr>
        <p:xfrm>
          <a:off x="467544" y="764704"/>
          <a:ext cx="8105775" cy="4039813"/>
        </p:xfrm>
        <a:graphic>
          <a:graphicData uri="http://schemas.openxmlformats.org/drawingml/2006/table">
            <a:tbl>
              <a:tblPr firstRow="1" bandRow="1">
                <a:tableStyleId>{10A1B5D5-9B99-4C35-A422-299274C87663}</a:tableStyleId>
              </a:tblPr>
              <a:tblGrid>
                <a:gridCol w="4610101"/>
                <a:gridCol w="3495674"/>
              </a:tblGrid>
              <a:tr h="247098">
                <a:tc gridSpan="2">
                  <a:txBody>
                    <a:bodyPr/>
                    <a:lstStyle/>
                    <a:p>
                      <a:pPr algn="ctr">
                        <a:lnSpc>
                          <a:spcPct val="100000"/>
                        </a:lnSpc>
                      </a:pPr>
                      <a:r>
                        <a:rPr lang="en-ZA" sz="1200" dirty="0" smtClean="0">
                          <a:solidFill>
                            <a:schemeClr val="tx1"/>
                          </a:solidFill>
                          <a:latin typeface="Airial"/>
                        </a:rPr>
                        <a:t>Preventative Care</a:t>
                      </a:r>
                      <a:endParaRPr lang="en-ZA" sz="1200"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solidFill>
                  </a:tcPr>
                </a:tc>
                <a:tc hMerge="1">
                  <a:txBody>
                    <a:bodyPr/>
                    <a:lstStyle/>
                    <a:p>
                      <a:pPr algn="ctr"/>
                      <a:endParaRPr lang="en-ZA" sz="1400" dirty="0">
                        <a:solidFill>
                          <a:schemeClr val="bg1"/>
                        </a:solidFill>
                      </a:endParaRPr>
                    </a:p>
                  </a:txBody>
                  <a:tcPr>
                    <a:solidFill>
                      <a:srgbClr val="152C43"/>
                    </a:solidFill>
                  </a:tcPr>
                </a:tc>
              </a:tr>
              <a:tr h="222388">
                <a:tc>
                  <a:txBody>
                    <a:bodyPr/>
                    <a:lstStyle/>
                    <a:p>
                      <a:pPr>
                        <a:lnSpc>
                          <a:spcPct val="100000"/>
                        </a:lnSpc>
                      </a:pPr>
                      <a:r>
                        <a:rPr lang="en-ZA" sz="1200" b="1" dirty="0" smtClean="0">
                          <a:solidFill>
                            <a:schemeClr val="tx1"/>
                          </a:solidFill>
                          <a:latin typeface="Airial"/>
                        </a:rPr>
                        <a:t>HPV Vaccine</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lnSpc>
                          <a:spcPct val="100000"/>
                        </a:lnSpc>
                      </a:pPr>
                      <a:r>
                        <a:rPr lang="en-ZA" sz="1200" dirty="0" smtClean="0">
                          <a:solidFill>
                            <a:schemeClr val="tx1"/>
                          </a:solidFill>
                          <a:latin typeface="Airial"/>
                        </a:rPr>
                        <a:t>Protocol</a:t>
                      </a:r>
                      <a:r>
                        <a:rPr lang="en-ZA" sz="1200" baseline="0" dirty="0" smtClean="0">
                          <a:solidFill>
                            <a:schemeClr val="tx1"/>
                          </a:solidFill>
                          <a:latin typeface="Airial"/>
                        </a:rPr>
                        <a:t> applies</a:t>
                      </a:r>
                      <a:endParaRPr lang="en-ZA" sz="1200" dirty="0">
                        <a:solidFill>
                          <a:schemeClr val="tx1"/>
                        </a:solidFill>
                        <a:latin typeface="Airial"/>
                      </a:endParaRPr>
                    </a:p>
                  </a:txBody>
                  <a:tcPr marL="91445" marR="9144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Flu Vaccine</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lnSpc>
                          <a:spcPct val="100000"/>
                        </a:lnSpc>
                      </a:pPr>
                      <a:r>
                        <a:rPr lang="en-ZA" sz="1200" dirty="0" smtClean="0">
                          <a:solidFill>
                            <a:schemeClr val="tx1"/>
                          </a:solidFill>
                          <a:latin typeface="Airial"/>
                        </a:rPr>
                        <a:t>1 per beneficiary</a:t>
                      </a:r>
                      <a:endParaRPr lang="en-ZA" sz="1200" dirty="0">
                        <a:solidFill>
                          <a:schemeClr val="tx1"/>
                        </a:solidFill>
                        <a:latin typeface="Airial"/>
                      </a:endParaRPr>
                    </a:p>
                  </a:txBody>
                  <a:tcPr marL="91445" marR="9144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Pneumonia programme</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lnSpc>
                          <a:spcPct val="100000"/>
                        </a:lnSpc>
                      </a:pPr>
                      <a:r>
                        <a:rPr lang="en-ZA" sz="1200" dirty="0" smtClean="0">
                          <a:solidFill>
                            <a:schemeClr val="tx1"/>
                          </a:solidFill>
                          <a:latin typeface="Airial"/>
                        </a:rPr>
                        <a:t>Protocol applies</a:t>
                      </a:r>
                      <a:endParaRPr lang="en-ZA" sz="1200" dirty="0">
                        <a:solidFill>
                          <a:schemeClr val="tx1"/>
                        </a:solidFill>
                        <a:latin typeface="Airial"/>
                      </a:endParaRPr>
                    </a:p>
                  </a:txBody>
                  <a:tcPr marL="91445" marR="9144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Paediatric immunisations</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90831">
                <a:tc>
                  <a:txBody>
                    <a:bodyPr/>
                    <a:lstStyle/>
                    <a:p>
                      <a:pPr>
                        <a:lnSpc>
                          <a:spcPct val="100000"/>
                        </a:lnSpc>
                      </a:pPr>
                      <a:r>
                        <a:rPr lang="en-ZA" sz="1200" b="1" dirty="0" smtClean="0">
                          <a:solidFill>
                            <a:schemeClr val="tx1"/>
                          </a:solidFill>
                          <a:latin typeface="Airial"/>
                        </a:rPr>
                        <a:t>Back Rehabilitation Programme (DBC)</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Female Contraceptives</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solidFill>
                            <a:schemeClr val="tx1"/>
                          </a:solidFill>
                          <a:latin typeface="Airial"/>
                        </a:rPr>
                        <a:t>Up to R1 400 PF</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Preventative dentistry</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HIB Titre</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Mammogram</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Pap smear</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Prostate</a:t>
                      </a:r>
                      <a:r>
                        <a:rPr lang="en-ZA" sz="1200" b="1" baseline="0" dirty="0" smtClean="0">
                          <a:solidFill>
                            <a:schemeClr val="tx1"/>
                          </a:solidFill>
                          <a:latin typeface="Airial"/>
                        </a:rPr>
                        <a:t> Screening (PSA)</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nSpc>
                          <a:spcPct val="100000"/>
                        </a:lnSpc>
                      </a:pPr>
                      <a:r>
                        <a:rPr lang="en-ZA" sz="1200" b="1" dirty="0" smtClean="0">
                          <a:solidFill>
                            <a:schemeClr val="tx1"/>
                          </a:solidFill>
                          <a:latin typeface="Airial"/>
                        </a:rPr>
                        <a:t>Bone Densitometry</a:t>
                      </a:r>
                      <a:endParaRPr lang="en-ZA" sz="1200" b="1"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irial"/>
                        </a:rPr>
                        <a:t>Protocol applies</a:t>
                      </a: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gn="l"/>
                      <a:r>
                        <a:rPr lang="en-US" sz="1200" b="1" i="0" u="none" strike="noStrike" baseline="0" dirty="0" smtClean="0">
                          <a:latin typeface="Airial"/>
                          <a:cs typeface="Arial" pitchFamily="34" charset="0"/>
                        </a:rPr>
                        <a:t>Biometric screenings: Glucose, Cholesterol, Blood pressure measurement and Body Mass Index calculation.</a:t>
                      </a:r>
                      <a:endParaRPr lang="en-ZA" sz="1200" b="1" dirty="0">
                        <a:latin typeface="Airial"/>
                        <a:cs typeface="Arial" pitchFamily="34" charset="0"/>
                      </a:endParaRPr>
                    </a:p>
                  </a:txBody>
                  <a:tcPr marL="91445" marR="91445" marT="45691" marB="45691">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From selected Clicks, Script</a:t>
                      </a:r>
                      <a:r>
                        <a:rPr lang="en-ZA" sz="1200" baseline="0" dirty="0" smtClean="0">
                          <a:latin typeface="Airial"/>
                        </a:rPr>
                        <a:t> Savers or Dis-Chem Pharmacies</a:t>
                      </a:r>
                      <a:endParaRPr lang="en-ZA" sz="1200" dirty="0" smtClean="0">
                        <a:latin typeface="Airial"/>
                      </a:endParaRPr>
                    </a:p>
                  </a:txBody>
                  <a:tcPr marL="91445" marR="91445" marT="45691" marB="45691">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4285771"/>
              </p:ext>
            </p:extLst>
          </p:nvPr>
        </p:nvGraphicFramePr>
        <p:xfrm>
          <a:off x="467544" y="5157192"/>
          <a:ext cx="5732884" cy="1096840"/>
        </p:xfrm>
        <a:graphic>
          <a:graphicData uri="http://schemas.openxmlformats.org/drawingml/2006/table">
            <a:tbl>
              <a:tblPr firstRow="1" bandRow="1">
                <a:tableStyleId>{0E3FDE45-AF77-4B5C-9715-49D594BDF05E}</a:tableStyleId>
              </a:tblPr>
              <a:tblGrid>
                <a:gridCol w="3272071"/>
                <a:gridCol w="2460813"/>
              </a:tblGrid>
              <a:tr h="231694">
                <a:tc gridSpan="2">
                  <a:txBody>
                    <a:bodyPr/>
                    <a:lstStyle/>
                    <a:p>
                      <a:pPr algn="ctr"/>
                      <a:r>
                        <a:rPr lang="en-ZA" sz="1200" dirty="0" smtClean="0">
                          <a:solidFill>
                            <a:schemeClr val="tx1"/>
                          </a:solidFill>
                          <a:latin typeface="Arial"/>
                        </a:rPr>
                        <a:t>Contributions</a:t>
                      </a:r>
                      <a:endParaRPr lang="en-ZA" sz="1200"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solidFill>
                  </a:tcPr>
                </a:tc>
                <a:tc hMerge="1">
                  <a:txBody>
                    <a:bodyPr/>
                    <a:lstStyle/>
                    <a:p>
                      <a:endParaRPr lang="en-ZA"/>
                    </a:p>
                  </a:txBody>
                  <a:tcPr/>
                </a:tc>
              </a:tr>
              <a:tr h="208518">
                <a:tc>
                  <a:txBody>
                    <a:bodyPr/>
                    <a:lstStyle/>
                    <a:p>
                      <a:pPr algn="l"/>
                      <a:r>
                        <a:rPr lang="en-ZA" sz="1200" b="1" dirty="0" smtClean="0">
                          <a:solidFill>
                            <a:schemeClr val="tx1"/>
                          </a:solidFill>
                          <a:latin typeface="Arial"/>
                        </a:rPr>
                        <a:t>Principal</a:t>
                      </a:r>
                      <a:r>
                        <a:rPr lang="en-ZA" sz="1200" b="1" baseline="0" dirty="0" smtClean="0">
                          <a:solidFill>
                            <a:schemeClr val="tx1"/>
                          </a:solidFill>
                          <a:latin typeface="Arial"/>
                        </a:rPr>
                        <a:t> Member</a:t>
                      </a:r>
                      <a:endParaRPr lang="en-ZA" sz="1200" b="1" dirty="0" smtClean="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c>
                  <a:txBody>
                    <a:bodyPr/>
                    <a:lstStyle/>
                    <a:p>
                      <a:pPr algn="ctr"/>
                      <a:r>
                        <a:rPr lang="en-ZA" sz="1200" dirty="0" smtClean="0">
                          <a:solidFill>
                            <a:schemeClr val="tx1"/>
                          </a:solidFill>
                          <a:latin typeface="Arial"/>
                        </a:rPr>
                        <a:t>R4</a:t>
                      </a:r>
                      <a:r>
                        <a:rPr lang="en-ZA" sz="1200" baseline="0" dirty="0" smtClean="0">
                          <a:solidFill>
                            <a:schemeClr val="tx1"/>
                          </a:solidFill>
                          <a:latin typeface="Arial"/>
                        </a:rPr>
                        <a:t> 408</a:t>
                      </a:r>
                      <a:endParaRPr lang="en-ZA" sz="1200"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r>
              <a:tr h="208518">
                <a:tc>
                  <a:txBody>
                    <a:bodyPr/>
                    <a:lstStyle/>
                    <a:p>
                      <a:pPr algn="l"/>
                      <a:r>
                        <a:rPr lang="en-ZA" sz="1200" b="1" dirty="0" smtClean="0">
                          <a:solidFill>
                            <a:schemeClr val="tx1"/>
                          </a:solidFill>
                          <a:latin typeface="Arial"/>
                        </a:rPr>
                        <a:t>Adult</a:t>
                      </a:r>
                      <a:r>
                        <a:rPr lang="en-ZA" sz="1200" b="1" baseline="0" dirty="0" smtClean="0">
                          <a:solidFill>
                            <a:schemeClr val="tx1"/>
                          </a:solidFill>
                          <a:latin typeface="Arial"/>
                        </a:rPr>
                        <a:t> Dependant</a:t>
                      </a:r>
                      <a:endParaRPr lang="en-ZA" sz="1200" b="1"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c>
                  <a:txBody>
                    <a:bodyPr/>
                    <a:lstStyle/>
                    <a:p>
                      <a:pPr algn="ctr"/>
                      <a:r>
                        <a:rPr lang="en-ZA" sz="1200" dirty="0" smtClean="0">
                          <a:solidFill>
                            <a:schemeClr val="tx1"/>
                          </a:solidFill>
                          <a:latin typeface="Arial"/>
                        </a:rPr>
                        <a:t>R4</a:t>
                      </a:r>
                      <a:r>
                        <a:rPr lang="en-ZA" sz="1200" baseline="0" dirty="0" smtClean="0">
                          <a:solidFill>
                            <a:schemeClr val="tx1"/>
                          </a:solidFill>
                          <a:latin typeface="Arial"/>
                        </a:rPr>
                        <a:t> 408</a:t>
                      </a:r>
                      <a:endParaRPr lang="en-ZA" sz="1200"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r>
              <a:tr h="208518">
                <a:tc>
                  <a:txBody>
                    <a:bodyPr/>
                    <a:lstStyle/>
                    <a:p>
                      <a:pPr algn="l"/>
                      <a:r>
                        <a:rPr lang="en-ZA" sz="1200" b="1" dirty="0" smtClean="0">
                          <a:solidFill>
                            <a:schemeClr val="tx1"/>
                          </a:solidFill>
                          <a:latin typeface="Arial"/>
                        </a:rPr>
                        <a:t>Child</a:t>
                      </a:r>
                      <a:r>
                        <a:rPr lang="en-ZA" sz="1200" b="1" baseline="0" dirty="0" smtClean="0">
                          <a:solidFill>
                            <a:schemeClr val="tx1"/>
                          </a:solidFill>
                          <a:latin typeface="Arial"/>
                        </a:rPr>
                        <a:t> Dependant</a:t>
                      </a:r>
                      <a:endParaRPr lang="en-ZA" sz="1200" b="1"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a:rPr>
                        <a:t>R1</a:t>
                      </a:r>
                      <a:r>
                        <a:rPr lang="en-ZA" sz="1200" baseline="0" dirty="0" smtClean="0">
                          <a:solidFill>
                            <a:schemeClr val="tx1"/>
                          </a:solidFill>
                          <a:latin typeface="Arial"/>
                        </a:rPr>
                        <a:t> 033</a:t>
                      </a:r>
                      <a:endParaRPr lang="en-ZA" sz="1200" dirty="0" smtClean="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32882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606189" y="836712"/>
            <a:ext cx="3889611" cy="1600438"/>
          </a:xfrm>
          <a:prstGeom prst="rect">
            <a:avLst/>
          </a:prstGeom>
          <a:noFill/>
        </p:spPr>
        <p:txBody>
          <a:bodyPr wrap="square" rtlCol="0">
            <a:spAutoFit/>
          </a:bodyPr>
          <a:lstStyle/>
          <a:p>
            <a:pPr algn="just"/>
            <a:r>
              <a:rPr lang="en-US" sz="1400" b="1" dirty="0" smtClean="0">
                <a:latin typeface="Arial" pitchFamily="34" charset="0"/>
                <a:cs typeface="Arial" pitchFamily="34" charset="0"/>
              </a:rPr>
              <a:t>CDL </a:t>
            </a:r>
            <a:r>
              <a:rPr lang="en-US" sz="1400" b="1" dirty="0">
                <a:latin typeface="Arial" pitchFamily="34" charset="0"/>
                <a:cs typeface="Arial" pitchFamily="34" charset="0"/>
              </a:rPr>
              <a:t>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20% </a:t>
            </a:r>
            <a:r>
              <a:rPr lang="en-US" sz="1400" dirty="0">
                <a:latin typeface="Arial" pitchFamily="34" charset="0"/>
                <a:cs typeface="Arial" pitchFamily="34" charset="0"/>
              </a:rPr>
              <a:t>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smtClean="0">
                <a:latin typeface="Arial" pitchFamily="34" charset="0"/>
                <a:cs typeface="Arial" pitchFamily="34" charset="0"/>
              </a:rPr>
              <a:t>45 </a:t>
            </a:r>
            <a:r>
              <a:rPr lang="en-US" sz="1400" dirty="0">
                <a:latin typeface="Arial" pitchFamily="34" charset="0"/>
                <a:cs typeface="Arial" pitchFamily="34" charset="0"/>
              </a:rPr>
              <a:t>conditions covered at 85% of </a:t>
            </a:r>
            <a:r>
              <a:rPr lang="en-US" sz="1400" dirty="0" smtClean="0">
                <a:latin typeface="Arial" pitchFamily="34" charset="0"/>
                <a:cs typeface="Arial" pitchFamily="34" charset="0"/>
              </a:rPr>
              <a:t>Bestmed tariff</a:t>
            </a: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R17 200,    M1+ = R34 400</a:t>
            </a:r>
            <a:endParaRPr lang="en-US" sz="1400"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42096823"/>
              </p:ext>
            </p:extLst>
          </p:nvPr>
        </p:nvGraphicFramePr>
        <p:xfrm>
          <a:off x="804685" y="2437150"/>
          <a:ext cx="3492617" cy="4024684"/>
        </p:xfrm>
        <a:graphic>
          <a:graphicData uri="http://schemas.openxmlformats.org/drawingml/2006/table">
            <a:tbl>
              <a:tblPr firstRow="1" bandRow="1">
                <a:tableStyleId>{5C22544A-7EE6-4342-B048-85BDC9FD1C3A}</a:tableStyleId>
              </a:tblPr>
              <a:tblGrid>
                <a:gridCol w="447413"/>
                <a:gridCol w="3045204"/>
              </a:tblGrid>
              <a:tr h="326599">
                <a:tc>
                  <a:txBody>
                    <a:bodyPr/>
                    <a:lstStyle/>
                    <a:p>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a:t>
                      </a:r>
                      <a:r>
                        <a:rPr lang="en-US" sz="1200" baseline="0" dirty="0" smtClean="0">
                          <a:latin typeface="Arial" panose="020B0604020202020204" pitchFamily="34" charset="0"/>
                          <a:cs typeface="Arial" panose="020B0604020202020204" pitchFamily="34" charset="0"/>
                        </a:rPr>
                        <a:t>-CDL Conditions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ADD / ADHD</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2</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Acne- severe</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Eczema</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Allergic Rhinitis</a:t>
                      </a:r>
                      <a:endParaRPr lang="en-US" sz="1200" b="1" dirty="0">
                        <a:solidFill>
                          <a:schemeClr val="bg1"/>
                        </a:solidFill>
                        <a:latin typeface="Arial" pitchFamily="34" charset="0"/>
                        <a:cs typeface="Arial" pitchFamily="34" charset="0"/>
                      </a:endParaRPr>
                    </a:p>
                  </a:txBody>
                  <a:tcPr/>
                </a:tc>
              </a:tr>
              <a:tr h="326599">
                <a:tc>
                  <a:txBody>
                    <a:bodyPr/>
                    <a:lstStyle/>
                    <a:p>
                      <a:r>
                        <a:rPr lang="en-US" sz="1200" dirty="0" smtClean="0">
                          <a:latin typeface="Arial" panose="020B0604020202020204" pitchFamily="34" charset="0"/>
                          <a:cs typeface="Arial" panose="020B0604020202020204" pitchFamily="34" charset="0"/>
                        </a:rPr>
                        <a:t>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Migraine Prophylaxis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Gout Prophylaxis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Endometriosis</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Major Depression </a:t>
                      </a:r>
                      <a:endParaRPr lang="en-US" sz="1200" b="1" dirty="0">
                        <a:solidFill>
                          <a:schemeClr val="bg1"/>
                        </a:solidFill>
                        <a:latin typeface="Arial" pitchFamily="34" charset="0"/>
                        <a:cs typeface="Arial" pitchFamily="34" charset="0"/>
                      </a:endParaRPr>
                    </a:p>
                  </a:txBody>
                  <a:tcPr/>
                </a:tc>
              </a:tr>
              <a:tr h="264837">
                <a:tc>
                  <a:txBody>
                    <a:bodyPr/>
                    <a:lstStyle/>
                    <a:p>
                      <a:r>
                        <a:rPr lang="en-US" sz="1200" dirty="0" smtClean="0">
                          <a:latin typeface="Arial" panose="020B0604020202020204" pitchFamily="34" charset="0"/>
                          <a:cs typeface="Arial" panose="020B0604020202020204" pitchFamily="34" charset="0"/>
                        </a:rPr>
                        <a:t>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Chronic Anemia</a:t>
                      </a:r>
                      <a:endParaRPr lang="en-US" sz="1200" b="1" dirty="0">
                        <a:solidFill>
                          <a:schemeClr val="bg1"/>
                        </a:solidFill>
                        <a:latin typeface="Arial" pitchFamily="34" charset="0"/>
                        <a:cs typeface="Arial" pitchFamily="34" charset="0"/>
                      </a:endParaRPr>
                    </a:p>
                  </a:txBody>
                  <a:tcPr/>
                </a:tc>
              </a:tr>
              <a:tr h="326599">
                <a:tc>
                  <a:txBody>
                    <a:bodyPr/>
                    <a:lstStyle/>
                    <a:p>
                      <a:r>
                        <a:rPr lang="en-US" sz="1200" dirty="0" smtClean="0">
                          <a:latin typeface="Arial" panose="020B0604020202020204" pitchFamily="34" charset="0"/>
                          <a:cs typeface="Arial" panose="020B0604020202020204" pitchFamily="34" charset="0"/>
                        </a:rPr>
                        <a:t>10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Polycystic</a:t>
                      </a:r>
                      <a:r>
                        <a:rPr lang="en-US" sz="1200" baseline="0" dirty="0" smtClean="0">
                          <a:latin typeface="Arial" panose="020B0604020202020204" pitchFamily="34" charset="0"/>
                          <a:cs typeface="Arial" panose="020B0604020202020204" pitchFamily="34" charset="0"/>
                        </a:rPr>
                        <a:t> Ovarian Disease</a:t>
                      </a:r>
                      <a:endParaRPr lang="en-US" sz="1200" b="1" dirty="0">
                        <a:solidFill>
                          <a:schemeClr val="bg1"/>
                        </a:solidFill>
                        <a:latin typeface="Arial" pitchFamily="34" charset="0"/>
                        <a:cs typeface="Arial" pitchFamily="34" charset="0"/>
                      </a:endParaRPr>
                    </a:p>
                  </a:txBody>
                  <a:tcPr/>
                </a:tc>
              </a:tr>
              <a:tr h="276535">
                <a:tc>
                  <a:txBody>
                    <a:bodyPr/>
                    <a:lstStyle/>
                    <a:p>
                      <a:r>
                        <a:rPr lang="en-US" sz="1200" dirty="0" smtClean="0">
                          <a:latin typeface="Arial" panose="020B0604020202020204" pitchFamily="34" charset="0"/>
                          <a:cs typeface="Arial" panose="020B0604020202020204" pitchFamily="34" charset="0"/>
                        </a:rPr>
                        <a:t>11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Graves Disease</a:t>
                      </a:r>
                      <a:endParaRPr lang="en-US" sz="1200" b="1" dirty="0">
                        <a:solidFill>
                          <a:schemeClr val="bg1"/>
                        </a:solidFill>
                        <a:latin typeface="Arial" pitchFamily="34" charset="0"/>
                        <a:cs typeface="Arial" pitchFamily="34" charset="0"/>
                      </a:endParaRPr>
                    </a:p>
                  </a:txBody>
                  <a:tcPr/>
                </a:tc>
              </a:tr>
              <a:tr h="299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12</a:t>
                      </a:r>
                      <a:endParaRPr lang="en-US" sz="1200" b="1" dirty="0" smtClean="0">
                        <a:solidFill>
                          <a:schemeClr val="bg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Obsessive Compulsive</a:t>
                      </a:r>
                      <a:r>
                        <a:rPr lang="en-US" sz="1200" baseline="0" dirty="0" smtClean="0">
                          <a:latin typeface="Arial" panose="020B0604020202020204" pitchFamily="34" charset="0"/>
                          <a:cs typeface="Arial" panose="020B0604020202020204" pitchFamily="34" charset="0"/>
                        </a:rPr>
                        <a:t> Disorder</a:t>
                      </a:r>
                      <a:endParaRPr lang="en-US" sz="1200" b="1" dirty="0" smtClean="0">
                        <a:solidFill>
                          <a:schemeClr val="bg1"/>
                        </a:solidFill>
                        <a:latin typeface="Arial" pitchFamily="34" charset="0"/>
                        <a:cs typeface="Arial" pitchFamily="34" charset="0"/>
                      </a:endParaRPr>
                    </a:p>
                  </a:txBody>
                  <a:tcPr/>
                </a:tc>
              </a:tr>
              <a:tr h="268372">
                <a:tc>
                  <a:txBody>
                    <a:bodyPr/>
                    <a:lstStyle/>
                    <a:p>
                      <a:r>
                        <a:rPr lang="en-US" sz="1200" dirty="0" smtClean="0">
                          <a:latin typeface="Arial" panose="020B0604020202020204" pitchFamily="34" charset="0"/>
                          <a:cs typeface="Arial" panose="020B0604020202020204" pitchFamily="34" charset="0"/>
                        </a:rPr>
                        <a:t>13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Stroke</a:t>
                      </a:r>
                      <a:endParaRPr lang="en-US" sz="1200" b="1" dirty="0">
                        <a:solidFill>
                          <a:schemeClr val="bg1"/>
                        </a:solidFill>
                        <a:latin typeface="Arial" pitchFamily="34" charset="0"/>
                        <a:cs typeface="Arial"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69685164"/>
              </p:ext>
            </p:extLst>
          </p:nvPr>
        </p:nvGraphicFramePr>
        <p:xfrm>
          <a:off x="4572000" y="764704"/>
          <a:ext cx="3492617" cy="5303520"/>
        </p:xfrm>
        <a:graphic>
          <a:graphicData uri="http://schemas.openxmlformats.org/drawingml/2006/table">
            <a:tbl>
              <a:tblPr firstRow="1" bandRow="1">
                <a:tableStyleId>{5C22544A-7EE6-4342-B048-85BDC9FD1C3A}</a:tableStyleId>
              </a:tblPr>
              <a:tblGrid>
                <a:gridCol w="447413"/>
                <a:gridCol w="3045204"/>
              </a:tblGrid>
              <a:tr h="343335">
                <a:tc>
                  <a:txBody>
                    <a:bodyPr/>
                    <a:lstStyle/>
                    <a:p>
                      <a:endParaRPr lang="en-US"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Non-CDL Conditions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Paraplegia/ Quaraplegia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Pulmonary embolism</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Benign</a:t>
                      </a:r>
                      <a:r>
                        <a:rPr lang="en-US" sz="1200" baseline="0" dirty="0" smtClean="0">
                          <a:latin typeface="Arial" panose="020B0604020202020204" pitchFamily="34" charset="0"/>
                          <a:cs typeface="Arial" panose="020B0604020202020204" pitchFamily="34" charset="0"/>
                        </a:rPr>
                        <a:t> Prostatic Hypertrophy</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Female Menopause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Osteoporosis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19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Psoriasis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Urinary Incontinence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Pagets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22</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Gastro Oesophageal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Ankylosing Spondylitis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Hypophyseal Adenoma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Osteoarthritis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26</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Alzheimer’s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27</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Aplastic Anaemia</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28</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Collagen Diseases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29</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Cushings</a:t>
                      </a:r>
                      <a:r>
                        <a:rPr lang="en-US" sz="1200" baseline="0" dirty="0" smtClean="0">
                          <a:latin typeface="Arial" panose="020B0604020202020204" pitchFamily="34" charset="0"/>
                          <a:cs typeface="Arial" panose="020B0604020202020204" pitchFamily="34" charset="0"/>
                        </a:rPr>
                        <a:t> Disease</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30</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Cystic Fibrosis</a:t>
                      </a:r>
                      <a:endParaRPr lang="en-US" sz="1200" b="1" dirty="0">
                        <a:solidFill>
                          <a:schemeClr val="bg1"/>
                        </a:solidFill>
                        <a:latin typeface="Arial" pitchFamily="34" charset="0"/>
                        <a:cs typeface="Arial" pitchFamily="34" charset="0"/>
                      </a:endParaRPr>
                    </a:p>
                  </a:txBody>
                  <a:tcPr/>
                </a:tc>
              </a:tr>
              <a:tr h="257502">
                <a:tc>
                  <a:txBody>
                    <a:bodyPr/>
                    <a:lstStyle/>
                    <a:p>
                      <a:r>
                        <a:rPr lang="en-US" sz="1200" dirty="0" smtClean="0">
                          <a:latin typeface="Arial" panose="020B0604020202020204" pitchFamily="34" charset="0"/>
                          <a:cs typeface="Arial" panose="020B0604020202020204" pitchFamily="34" charset="0"/>
                        </a:rPr>
                        <a:t>31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Dermatomyositis</a:t>
                      </a:r>
                      <a:endParaRPr lang="en-US" sz="1200" b="1" dirty="0">
                        <a:solidFill>
                          <a:schemeClr val="bg1"/>
                        </a:solidFill>
                        <a:latin typeface="Arial" pitchFamily="34" charset="0"/>
                        <a:cs typeface="Arial" pitchFamily="34" charset="0"/>
                      </a:endParaRPr>
                    </a:p>
                  </a:txBody>
                  <a:tcPr/>
                </a:tc>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4071055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606189" y="889871"/>
            <a:ext cx="3967397" cy="2646878"/>
          </a:xfrm>
          <a:prstGeom prst="rect">
            <a:avLst/>
          </a:prstGeom>
          <a:noFill/>
        </p:spPr>
        <p:txBody>
          <a:bodyPr wrap="square" rtlCol="0">
            <a:spAutoFit/>
          </a:bodyPr>
          <a:lstStyle/>
          <a:p>
            <a:pPr algn="just"/>
            <a:endParaRPr lang="en-GB" b="1" dirty="0" smtClean="0">
              <a:latin typeface="Arial" pitchFamily="34" charset="0"/>
              <a:cs typeface="Arial" pitchFamily="34" charset="0"/>
            </a:endParaRPr>
          </a:p>
          <a:p>
            <a:pPr algn="just"/>
            <a:endParaRPr lang="en-US" sz="1400" dirty="0" smtClean="0">
              <a:latin typeface="Arial" pitchFamily="34" charset="0"/>
              <a:cs typeface="Arial" pitchFamily="34" charset="0"/>
            </a:endParaRPr>
          </a:p>
          <a:p>
            <a:pPr algn="just"/>
            <a:r>
              <a:rPr lang="en-US" sz="1400" b="1" dirty="0" smtClean="0">
                <a:latin typeface="Arial" pitchFamily="34" charset="0"/>
                <a:cs typeface="Arial" pitchFamily="34" charset="0"/>
              </a:rPr>
              <a:t>CDL </a:t>
            </a:r>
            <a:r>
              <a:rPr lang="en-US" sz="1400" b="1" dirty="0">
                <a:latin typeface="Arial" pitchFamily="34" charset="0"/>
                <a:cs typeface="Arial" pitchFamily="34" charset="0"/>
              </a:rPr>
              <a:t>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20% </a:t>
            </a:r>
            <a:r>
              <a:rPr lang="en-US" sz="1400" dirty="0">
                <a:latin typeface="Arial" pitchFamily="34" charset="0"/>
                <a:cs typeface="Arial" pitchFamily="34" charset="0"/>
              </a:rPr>
              <a:t>co-payment: </a:t>
            </a:r>
            <a:r>
              <a:rPr lang="en-US" sz="1400" dirty="0" smtClean="0">
                <a:latin typeface="Arial" pitchFamily="34" charset="0"/>
                <a:cs typeface="Arial" pitchFamily="34" charset="0"/>
              </a:rPr>
              <a:t>Non-formulary medicine</a:t>
            </a:r>
            <a:endParaRPr lang="en-US" sz="1400" dirty="0">
              <a:latin typeface="Arial" pitchFamily="34" charset="0"/>
              <a:cs typeface="Arial" pitchFamily="34" charset="0"/>
            </a:endParaRP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Conditions</a:t>
            </a:r>
            <a:endParaRPr lang="en-US" sz="1400" b="1" dirty="0">
              <a:latin typeface="Arial" pitchFamily="34" charset="0"/>
              <a:cs typeface="Arial" pitchFamily="34" charset="0"/>
            </a:endParaRPr>
          </a:p>
          <a:p>
            <a:pPr algn="just" fontAlgn="base"/>
            <a:r>
              <a:rPr lang="en-US" sz="1400" dirty="0" smtClean="0">
                <a:latin typeface="Arial" pitchFamily="34" charset="0"/>
                <a:cs typeface="Arial" pitchFamily="34" charset="0"/>
              </a:rPr>
              <a:t>45 </a:t>
            </a:r>
            <a:r>
              <a:rPr lang="en-US" sz="1400" dirty="0">
                <a:latin typeface="Arial" pitchFamily="34" charset="0"/>
                <a:cs typeface="Arial" pitchFamily="34" charset="0"/>
              </a:rPr>
              <a:t>conditions covered at 85% of </a:t>
            </a:r>
            <a:r>
              <a:rPr lang="en-US" sz="1400" dirty="0" smtClean="0">
                <a:latin typeface="Arial" pitchFamily="34" charset="0"/>
                <a:cs typeface="Arial" pitchFamily="34" charset="0"/>
              </a:rPr>
              <a:t>Bestmed tariff</a:t>
            </a: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R17 200,    M1+ = R34 400</a:t>
            </a:r>
            <a:endParaRPr lang="en-US" sz="1400" b="1" dirty="0">
              <a:latin typeface="Arial" pitchFamily="34" charset="0"/>
              <a:cs typeface="Arial" pitchFamily="34" charset="0"/>
            </a:endParaRPr>
          </a:p>
          <a:p>
            <a:endParaRPr lang="en-GB" dirty="0" smtClean="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495050136"/>
              </p:ext>
            </p:extLst>
          </p:nvPr>
        </p:nvGraphicFramePr>
        <p:xfrm>
          <a:off x="4691984" y="889871"/>
          <a:ext cx="4056480" cy="4210162"/>
        </p:xfrm>
        <a:graphic>
          <a:graphicData uri="http://schemas.openxmlformats.org/drawingml/2006/table">
            <a:tbl>
              <a:tblPr firstRow="1" bandRow="1">
                <a:tableStyleId>{5C22544A-7EE6-4342-B048-85BDC9FD1C3A}</a:tableStyleId>
              </a:tblPr>
              <a:tblGrid>
                <a:gridCol w="519646"/>
                <a:gridCol w="3536834"/>
              </a:tblGrid>
              <a:tr h="301897">
                <a:tc>
                  <a:txBody>
                    <a:bodyPr/>
                    <a:lstStyle/>
                    <a:p>
                      <a:endParaRPr lang="en-US"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Non-CDL Conditions</a:t>
                      </a:r>
                      <a:endParaRPr lang="en-US" sz="1200" b="1" dirty="0">
                        <a:solidFill>
                          <a:schemeClr val="bg1"/>
                        </a:solidFill>
                        <a:latin typeface="Arial" pitchFamily="34" charset="0"/>
                        <a:cs typeface="Arial" pitchFamily="34" charset="0"/>
                      </a:endParaRPr>
                    </a:p>
                  </a:txBody>
                  <a:tcPr/>
                </a:tc>
              </a:tr>
              <a:tr h="267724">
                <a:tc>
                  <a:txBody>
                    <a:bodyPr/>
                    <a:lstStyle/>
                    <a:p>
                      <a:r>
                        <a:rPr lang="en-US" sz="1200" dirty="0" smtClean="0">
                          <a:latin typeface="Arial" panose="020B0604020202020204" pitchFamily="34" charset="0"/>
                          <a:cs typeface="Arial" panose="020B0604020202020204" pitchFamily="34" charset="0"/>
                        </a:rPr>
                        <a:t>32</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Fibrosing</a:t>
                      </a:r>
                      <a:r>
                        <a:rPr lang="en-US" sz="1200" baseline="0" dirty="0" smtClean="0">
                          <a:latin typeface="Arial" panose="020B0604020202020204" pitchFamily="34" charset="0"/>
                          <a:cs typeface="Arial" panose="020B0604020202020204" pitchFamily="34" charset="0"/>
                        </a:rPr>
                        <a:t> Alveolitis</a:t>
                      </a:r>
                      <a:endParaRPr lang="en-US" sz="1200" b="1" dirty="0">
                        <a:solidFill>
                          <a:schemeClr val="bg1"/>
                        </a:solidFill>
                        <a:latin typeface="Arial" pitchFamily="34" charset="0"/>
                        <a:cs typeface="Arial" pitchFamily="34" charset="0"/>
                      </a:endParaRPr>
                    </a:p>
                  </a:txBody>
                  <a:tcPr/>
                </a:tc>
              </a:tr>
              <a:tr h="274402">
                <a:tc>
                  <a:txBody>
                    <a:bodyPr/>
                    <a:lstStyle/>
                    <a:p>
                      <a:r>
                        <a:rPr lang="en-US" sz="1200" dirty="0" smtClean="0">
                          <a:latin typeface="Arial" panose="020B0604020202020204" pitchFamily="34" charset="0"/>
                          <a:cs typeface="Arial" panose="020B0604020202020204" pitchFamily="34" charset="0"/>
                        </a:rPr>
                        <a:t>33</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Hyperthyroidism</a:t>
                      </a:r>
                      <a:endParaRPr lang="en-US" sz="1200" b="1" dirty="0">
                        <a:solidFill>
                          <a:schemeClr val="bg1"/>
                        </a:solidFill>
                        <a:latin typeface="Arial" pitchFamily="34" charset="0"/>
                        <a:cs typeface="Arial" pitchFamily="34" charset="0"/>
                      </a:endParaRPr>
                    </a:p>
                  </a:txBody>
                  <a:tcPr/>
                </a:tc>
              </a:tr>
              <a:tr h="274402">
                <a:tc>
                  <a:txBody>
                    <a:bodyPr/>
                    <a:lstStyle/>
                    <a:p>
                      <a:r>
                        <a:rPr lang="en-US" sz="1200" dirty="0" smtClean="0">
                          <a:latin typeface="Arial" panose="020B0604020202020204" pitchFamily="34" charset="0"/>
                          <a:cs typeface="Arial" panose="020B0604020202020204" pitchFamily="34" charset="0"/>
                        </a:rPr>
                        <a:t>34</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Hypopituitarism</a:t>
                      </a:r>
                      <a:endParaRPr lang="en-US" sz="1200" b="1" dirty="0">
                        <a:solidFill>
                          <a:schemeClr val="bg1"/>
                        </a:solidFill>
                        <a:latin typeface="Arial" pitchFamily="34" charset="0"/>
                        <a:cs typeface="Arial" pitchFamily="34" charset="0"/>
                      </a:endParaRPr>
                    </a:p>
                  </a:txBody>
                  <a:tcPr/>
                </a:tc>
              </a:tr>
              <a:tr h="278078">
                <a:tc>
                  <a:txBody>
                    <a:bodyPr/>
                    <a:lstStyle/>
                    <a:p>
                      <a:r>
                        <a:rPr lang="en-US" sz="1200" dirty="0" smtClean="0">
                          <a:latin typeface="Arial" panose="020B0604020202020204" pitchFamily="34" charset="0"/>
                          <a:cs typeface="Arial" panose="020B0604020202020204" pitchFamily="34" charset="0"/>
                        </a:rPr>
                        <a:t>35</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Idiopathic thrombocytopenic pupura</a:t>
                      </a:r>
                      <a:endParaRPr lang="en-US" sz="1200" b="1" dirty="0" smtClean="0">
                        <a:solidFill>
                          <a:schemeClr val="bg1"/>
                        </a:solidFill>
                        <a:latin typeface="Arial" pitchFamily="34" charset="0"/>
                        <a:cs typeface="Arial" pitchFamily="34" charset="0"/>
                      </a:endParaRPr>
                    </a:p>
                  </a:txBody>
                  <a:tcPr/>
                </a:tc>
              </a:tr>
              <a:tr h="243411">
                <a:tc>
                  <a:txBody>
                    <a:bodyPr/>
                    <a:lstStyle/>
                    <a:p>
                      <a:r>
                        <a:rPr lang="en-US" sz="1200" dirty="0" smtClean="0">
                          <a:latin typeface="Arial" panose="020B0604020202020204" pitchFamily="34" charset="0"/>
                          <a:cs typeface="Arial" panose="020B0604020202020204" pitchFamily="34" charset="0"/>
                        </a:rPr>
                        <a:t>36</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Motor </a:t>
                      </a:r>
                      <a:r>
                        <a:rPr lang="en-ZA" sz="1200" kern="1200" dirty="0">
                          <a:latin typeface="Arial" panose="020B0604020202020204" pitchFamily="34" charset="0"/>
                          <a:cs typeface="Arial" panose="020B0604020202020204" pitchFamily="34" charset="0"/>
                        </a:rPr>
                        <a:t>Neuron Disease</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45316">
                <a:tc>
                  <a:txBody>
                    <a:bodyPr/>
                    <a:lstStyle/>
                    <a:p>
                      <a:r>
                        <a:rPr lang="en-US" sz="1200" dirty="0" smtClean="0">
                          <a:latin typeface="Arial" panose="020B0604020202020204" pitchFamily="34" charset="0"/>
                          <a:cs typeface="Arial" panose="020B0604020202020204" pitchFamily="34" charset="0"/>
                        </a:rPr>
                        <a:t>37</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Muscular </a:t>
                      </a:r>
                      <a:r>
                        <a:rPr lang="en-ZA" sz="1200" kern="1200" dirty="0">
                          <a:latin typeface="Arial" panose="020B0604020202020204" pitchFamily="34" charset="0"/>
                          <a:cs typeface="Arial" panose="020B0604020202020204" pitchFamily="34" charset="0"/>
                        </a:rPr>
                        <a:t>dystrophy and </a:t>
                      </a:r>
                      <a:r>
                        <a:rPr lang="en-ZA" sz="1200" kern="1200" dirty="0" smtClean="0">
                          <a:latin typeface="Arial" panose="020B0604020202020204" pitchFamily="34" charset="0"/>
                          <a:cs typeface="Arial" panose="020B0604020202020204" pitchFamily="34" charset="0"/>
                        </a:rPr>
                        <a:t>inherited</a:t>
                      </a:r>
                      <a:r>
                        <a:rPr lang="en-ZA" sz="1200" kern="1200" baseline="0" dirty="0" smtClean="0">
                          <a:latin typeface="Arial" panose="020B0604020202020204" pitchFamily="34" charset="0"/>
                          <a:cs typeface="Arial" panose="020B0604020202020204" pitchFamily="34" charset="0"/>
                        </a:rPr>
                        <a:t> </a:t>
                      </a:r>
                      <a:r>
                        <a:rPr lang="en-ZA" sz="1200" kern="1200" dirty="0" smtClean="0">
                          <a:latin typeface="Arial" panose="020B0604020202020204" pitchFamily="34" charset="0"/>
                          <a:cs typeface="Arial" panose="020B0604020202020204" pitchFamily="34" charset="0"/>
                        </a:rPr>
                        <a:t>myopathies</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33121">
                <a:tc>
                  <a:txBody>
                    <a:bodyPr/>
                    <a:lstStyle/>
                    <a:p>
                      <a:r>
                        <a:rPr lang="en-US" sz="1200" dirty="0" smtClean="0">
                          <a:latin typeface="Arial" panose="020B0604020202020204" pitchFamily="34" charset="0"/>
                          <a:cs typeface="Arial" panose="020B0604020202020204" pitchFamily="34" charset="0"/>
                        </a:rPr>
                        <a:t>38</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Neuropathy</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54076">
                <a:tc>
                  <a:txBody>
                    <a:bodyPr/>
                    <a:lstStyle/>
                    <a:p>
                      <a:r>
                        <a:rPr lang="en-US" sz="1200" dirty="0" smtClean="0">
                          <a:latin typeface="Arial" panose="020B0604020202020204" pitchFamily="34" charset="0"/>
                          <a:cs typeface="Arial" panose="020B0604020202020204" pitchFamily="34" charset="0"/>
                        </a:rPr>
                        <a:t>39</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Myasthenia </a:t>
                      </a:r>
                      <a:r>
                        <a:rPr lang="en-ZA" sz="1200" kern="1200" dirty="0">
                          <a:latin typeface="Arial" panose="020B0604020202020204" pitchFamily="34" charset="0"/>
                          <a:cs typeface="Arial" panose="020B0604020202020204" pitchFamily="34" charset="0"/>
                        </a:rPr>
                        <a:t>Gravis</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46456">
                <a:tc>
                  <a:txBody>
                    <a:bodyPr/>
                    <a:lstStyle/>
                    <a:p>
                      <a:r>
                        <a:rPr lang="en-US" sz="1200" dirty="0" smtClean="0">
                          <a:latin typeface="Arial" panose="020B0604020202020204" pitchFamily="34" charset="0"/>
                          <a:cs typeface="Arial" panose="020B0604020202020204" pitchFamily="34" charset="0"/>
                        </a:rPr>
                        <a:t>40</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Polyarteritis </a:t>
                      </a:r>
                      <a:r>
                        <a:rPr lang="en-ZA" sz="1200" kern="1200" dirty="0">
                          <a:latin typeface="Arial" panose="020B0604020202020204" pitchFamily="34" charset="0"/>
                          <a:cs typeface="Arial" panose="020B0604020202020204" pitchFamily="34" charset="0"/>
                        </a:rPr>
                        <a:t>nodosa</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57886">
                <a:tc>
                  <a:txBody>
                    <a:bodyPr/>
                    <a:lstStyle/>
                    <a:p>
                      <a:r>
                        <a:rPr lang="en-US" sz="1200" dirty="0" smtClean="0">
                          <a:latin typeface="Arial" panose="020B0604020202020204" pitchFamily="34" charset="0"/>
                          <a:cs typeface="Arial" panose="020B0604020202020204" pitchFamily="34" charset="0"/>
                        </a:rPr>
                        <a:t>41</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Pulmonary </a:t>
                      </a:r>
                      <a:r>
                        <a:rPr lang="en-ZA" sz="1200" kern="1200" dirty="0">
                          <a:latin typeface="Arial" panose="020B0604020202020204" pitchFamily="34" charset="0"/>
                          <a:cs typeface="Arial" panose="020B0604020202020204" pitchFamily="34" charset="0"/>
                        </a:rPr>
                        <a:t>interstitial fibrosis</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59791">
                <a:tc>
                  <a:txBody>
                    <a:bodyPr/>
                    <a:lstStyle/>
                    <a:p>
                      <a:r>
                        <a:rPr lang="en-US" sz="1200" dirty="0" smtClean="0">
                          <a:latin typeface="Arial" panose="020B0604020202020204" pitchFamily="34" charset="0"/>
                          <a:cs typeface="Arial" panose="020B0604020202020204" pitchFamily="34" charset="0"/>
                        </a:rPr>
                        <a:t>42</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Scleroderma</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33121">
                <a:tc>
                  <a:txBody>
                    <a:bodyPr/>
                    <a:lstStyle/>
                    <a:p>
                      <a:r>
                        <a:rPr lang="en-US" sz="1200" dirty="0" smtClean="0">
                          <a:latin typeface="Arial" panose="020B0604020202020204" pitchFamily="34" charset="0"/>
                          <a:cs typeface="Arial" panose="020B0604020202020204" pitchFamily="34" charset="0"/>
                        </a:rPr>
                        <a:t>43</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Sjogren's </a:t>
                      </a:r>
                      <a:r>
                        <a:rPr lang="en-ZA" sz="1200" kern="1200" dirty="0">
                          <a:latin typeface="Arial" panose="020B0604020202020204" pitchFamily="34" charset="0"/>
                          <a:cs typeface="Arial" panose="020B0604020202020204" pitchFamily="34" charset="0"/>
                        </a:rPr>
                        <a:t>disease</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35026">
                <a:tc>
                  <a:txBody>
                    <a:bodyPr/>
                    <a:lstStyle/>
                    <a:p>
                      <a:r>
                        <a:rPr lang="en-US" sz="1200" dirty="0" smtClean="0">
                          <a:latin typeface="Arial" panose="020B0604020202020204" pitchFamily="34" charset="0"/>
                          <a:cs typeface="Arial" panose="020B0604020202020204" pitchFamily="34" charset="0"/>
                        </a:rPr>
                        <a:t>44</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Trigeminal </a:t>
                      </a:r>
                      <a:r>
                        <a:rPr lang="en-ZA" sz="1200" kern="1200" dirty="0">
                          <a:latin typeface="Arial" panose="020B0604020202020204" pitchFamily="34" charset="0"/>
                          <a:cs typeface="Arial" panose="020B0604020202020204" pitchFamily="34" charset="0"/>
                        </a:rPr>
                        <a:t>neuralgia</a:t>
                      </a:r>
                      <a:endParaRPr lang="en-ZA" sz="1200" b="1" kern="1200" dirty="0">
                        <a:solidFill>
                          <a:schemeClr val="bg1"/>
                        </a:solidFill>
                        <a:latin typeface="Arial" pitchFamily="34" charset="0"/>
                        <a:ea typeface="+mn-ea"/>
                        <a:cs typeface="Arial" pitchFamily="34" charset="0"/>
                      </a:endParaRPr>
                    </a:p>
                  </a:txBody>
                  <a:tcPr marL="7620" marR="7620" marT="7620" marB="0" anchor="ctr"/>
                </a:tc>
              </a:tr>
              <a:tr h="204712">
                <a:tc>
                  <a:txBody>
                    <a:bodyPr/>
                    <a:lstStyle/>
                    <a:p>
                      <a:r>
                        <a:rPr lang="en-US" sz="1200" dirty="0" smtClean="0">
                          <a:latin typeface="Arial" panose="020B0604020202020204" pitchFamily="34" charset="0"/>
                          <a:cs typeface="Arial" panose="020B0604020202020204" pitchFamily="34" charset="0"/>
                        </a:rPr>
                        <a:t>45</a:t>
                      </a:r>
                      <a:endParaRPr lang="en-US" sz="1200" b="1" dirty="0">
                        <a:solidFill>
                          <a:schemeClr val="bg1"/>
                        </a:solidFill>
                        <a:latin typeface="Arial" pitchFamily="34" charset="0"/>
                        <a:cs typeface="Arial" pitchFamily="34" charset="0"/>
                      </a:endParaRPr>
                    </a:p>
                  </a:txBody>
                  <a:tcPr/>
                </a:tc>
                <a:tc>
                  <a:txBody>
                    <a:bodyPr/>
                    <a:lstStyle/>
                    <a:p>
                      <a:pPr marL="0" algn="l" defTabSz="457200" rtl="0" eaLnBrk="1" fontAlgn="b" latinLnBrk="0" hangingPunct="1"/>
                      <a:r>
                        <a:rPr lang="en-ZA" sz="1200" kern="1200" dirty="0" smtClean="0">
                          <a:latin typeface="Arial" panose="020B0604020202020204" pitchFamily="34" charset="0"/>
                          <a:cs typeface="Arial" panose="020B0604020202020204" pitchFamily="34" charset="0"/>
                        </a:rPr>
                        <a:t>  Psoriatic </a:t>
                      </a:r>
                      <a:r>
                        <a:rPr lang="en-ZA" sz="1200" kern="1200" dirty="0">
                          <a:latin typeface="Arial" panose="020B0604020202020204" pitchFamily="34" charset="0"/>
                          <a:cs typeface="Arial" panose="020B0604020202020204" pitchFamily="34" charset="0"/>
                        </a:rPr>
                        <a:t>arthritis</a:t>
                      </a:r>
                      <a:endParaRPr lang="en-ZA" sz="1200" b="1" kern="1200" dirty="0">
                        <a:solidFill>
                          <a:schemeClr val="bg1"/>
                        </a:solidFill>
                        <a:latin typeface="Arial" pitchFamily="34" charset="0"/>
                        <a:ea typeface="+mn-ea"/>
                        <a:cs typeface="Arial" pitchFamily="34" charset="0"/>
                      </a:endParaRPr>
                    </a:p>
                  </a:txBody>
                  <a:tcPr marL="7620" marR="7620" marT="7620" marB="0" anchor="ct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32656"/>
            <a:ext cx="1048605" cy="396588"/>
          </a:xfrm>
          <a:prstGeom prst="rect">
            <a:avLst/>
          </a:prstGeom>
        </p:spPr>
      </p:pic>
    </p:spTree>
    <p:extLst>
      <p:ext uri="{BB962C8B-B14F-4D97-AF65-F5344CB8AC3E}">
        <p14:creationId xmlns:p14="http://schemas.microsoft.com/office/powerpoint/2010/main" val="266563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830262"/>
          </a:xfrm>
        </p:spPr>
        <p:txBody>
          <a:bodyPr/>
          <a:lstStyle/>
          <a:p>
            <a:r>
              <a:rPr lang="en-US" dirty="0" smtClean="0"/>
              <a:t>Performance Indicators – Growth (2010-2013)</a:t>
            </a:r>
            <a:endParaRPr lang="en-US" dirty="0"/>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332622390"/>
              </p:ext>
            </p:extLst>
          </p:nvPr>
        </p:nvGraphicFramePr>
        <p:xfrm>
          <a:off x="952500" y="1600200"/>
          <a:ext cx="7181774" cy="3949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4360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11"/>
            <a:ext cx="9180216" cy="6885162"/>
          </a:xfrm>
          <a:prstGeom prst="rect">
            <a:avLst/>
          </a:prstGeom>
        </p:spPr>
      </p:pic>
    </p:spTree>
    <p:extLst>
      <p:ext uri="{BB962C8B-B14F-4D97-AF65-F5344CB8AC3E}">
        <p14:creationId xmlns:p14="http://schemas.microsoft.com/office/powerpoint/2010/main" val="3890756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16624"/>
          </a:xfrm>
        </p:spPr>
        <p:txBody>
          <a:bodyPr>
            <a:noAutofit/>
          </a:bodyPr>
          <a:lstStyle/>
          <a:p>
            <a:r>
              <a:rPr lang="en-US" sz="1800" dirty="0" smtClean="0">
                <a:solidFill>
                  <a:schemeClr val="tx1"/>
                </a:solidFill>
              </a:rPr>
              <a:t>Replace Prime Cure as GP preferred  primary care network provider with </a:t>
            </a:r>
            <a:r>
              <a:rPr lang="en-US" sz="1800" dirty="0" smtClean="0">
                <a:solidFill>
                  <a:srgbClr val="FF0000"/>
                </a:solidFill>
              </a:rPr>
              <a:t>Carecross network</a:t>
            </a:r>
            <a:r>
              <a:rPr lang="en-US" sz="1800" dirty="0" smtClean="0">
                <a:solidFill>
                  <a:schemeClr val="tx1"/>
                </a:solidFill>
              </a:rPr>
              <a:t>.</a:t>
            </a:r>
          </a:p>
          <a:p>
            <a:r>
              <a:rPr lang="en-US" sz="1800" b="1" dirty="0" smtClean="0">
                <a:solidFill>
                  <a:schemeClr val="tx1"/>
                </a:solidFill>
              </a:rPr>
              <a:t>Changes re GP visits</a:t>
            </a:r>
          </a:p>
          <a:p>
            <a:pPr lvl="1">
              <a:buFont typeface="Arial" panose="020B0604020202020204" pitchFamily="34" charset="0"/>
              <a:buChar char="•"/>
            </a:pPr>
            <a:r>
              <a:rPr lang="en-US" sz="1800" dirty="0" smtClean="0">
                <a:solidFill>
                  <a:schemeClr val="tx1"/>
                </a:solidFill>
              </a:rPr>
              <a:t>Unlimited GP visits per beneficiary at Carecross GP (previously limited to 7 consultations per annum)</a:t>
            </a:r>
          </a:p>
          <a:p>
            <a:pPr lvl="1">
              <a:buFont typeface="Arial" panose="020B0604020202020204" pitchFamily="34" charset="0"/>
              <a:buChar char="•"/>
            </a:pPr>
            <a:r>
              <a:rPr lang="en-US" sz="1800" dirty="0" smtClean="0">
                <a:solidFill>
                  <a:schemeClr val="tx1"/>
                </a:solidFill>
              </a:rPr>
              <a:t>No longer necessary to choose and register with 1 network GP.  Patients can consult any GP on the Carecross network. </a:t>
            </a:r>
          </a:p>
          <a:p>
            <a:pPr lvl="1">
              <a:buFont typeface="Arial" panose="020B0604020202020204" pitchFamily="34" charset="0"/>
              <a:buChar char="•"/>
            </a:pPr>
            <a:r>
              <a:rPr lang="en-US" sz="1800" dirty="0" smtClean="0">
                <a:solidFill>
                  <a:schemeClr val="tx1"/>
                </a:solidFill>
              </a:rPr>
              <a:t>Out of network GP visits – limited to R1000 per annum (2 consultations per family) </a:t>
            </a:r>
          </a:p>
          <a:p>
            <a:pPr lvl="1">
              <a:buFont typeface="Arial" panose="020B0604020202020204" pitchFamily="34" charset="0"/>
              <a:buChar char="•"/>
            </a:pPr>
            <a:r>
              <a:rPr lang="en-US" sz="1800" b="1" dirty="0" smtClean="0">
                <a:solidFill>
                  <a:schemeClr val="tx1"/>
                </a:solidFill>
              </a:rPr>
              <a:t>Changes re Specialist visits</a:t>
            </a:r>
          </a:p>
          <a:p>
            <a:pPr lvl="1">
              <a:buFont typeface="Arial" panose="020B0604020202020204" pitchFamily="34" charset="0"/>
              <a:buChar char="•"/>
            </a:pPr>
            <a:r>
              <a:rPr lang="en-US" sz="1800" dirty="0" smtClean="0">
                <a:solidFill>
                  <a:schemeClr val="tx1"/>
                </a:solidFill>
              </a:rPr>
              <a:t>3 visits per family at specialist (R1000 per consultation)</a:t>
            </a:r>
          </a:p>
          <a:p>
            <a:pPr lvl="1">
              <a:buFont typeface="Arial" panose="020B0604020202020204" pitchFamily="34" charset="0"/>
              <a:buChar char="•"/>
            </a:pPr>
            <a:r>
              <a:rPr lang="en-US" sz="1800" dirty="0" smtClean="0">
                <a:solidFill>
                  <a:schemeClr val="tx1"/>
                </a:solidFill>
              </a:rPr>
              <a:t>Need pre-authorisation from Bestmed</a:t>
            </a:r>
          </a:p>
          <a:p>
            <a:pPr lvl="1">
              <a:buFont typeface="Arial" panose="020B0604020202020204" pitchFamily="34" charset="0"/>
              <a:buChar char="•"/>
            </a:pPr>
            <a:r>
              <a:rPr lang="en-US" sz="1800" dirty="0" smtClean="0">
                <a:solidFill>
                  <a:schemeClr val="tx1"/>
                </a:solidFill>
              </a:rPr>
              <a:t>Need to consult a </a:t>
            </a:r>
            <a:r>
              <a:rPr lang="en-US" sz="1800" dirty="0" smtClean="0">
                <a:solidFill>
                  <a:srgbClr val="FF0000"/>
                </a:solidFill>
              </a:rPr>
              <a:t>Carecross contracted specialist </a:t>
            </a:r>
            <a:r>
              <a:rPr lang="en-US" sz="1800" dirty="0" smtClean="0">
                <a:solidFill>
                  <a:schemeClr val="tx1"/>
                </a:solidFill>
              </a:rPr>
              <a:t>(Carecross GP will refer patient to Carecross specialist and Bestmed will again confirm that when they do the authorisation)</a:t>
            </a:r>
          </a:p>
          <a:p>
            <a:pPr lvl="2"/>
            <a:r>
              <a:rPr lang="en-US" sz="1800" dirty="0" smtClean="0">
                <a:solidFill>
                  <a:schemeClr val="tx1"/>
                </a:solidFill>
              </a:rPr>
              <a:t>Why – because of hospital network </a:t>
            </a:r>
          </a:p>
          <a:p>
            <a:pPr lvl="3">
              <a:buFont typeface="Arial" panose="020B0604020202020204" pitchFamily="34" charset="0"/>
              <a:buChar char="•"/>
            </a:pPr>
            <a:r>
              <a:rPr lang="en-US" sz="1800" dirty="0" smtClean="0">
                <a:solidFill>
                  <a:schemeClr val="tx1"/>
                </a:solidFill>
              </a:rPr>
              <a:t>Netcare hospitals only </a:t>
            </a:r>
          </a:p>
          <a:p>
            <a:endParaRPr lang="en-US" sz="1800" dirty="0" smtClean="0">
              <a:solidFill>
                <a:schemeClr val="tx1"/>
              </a:solidFill>
            </a:endParaRPr>
          </a:p>
          <a:p>
            <a:endParaRPr lang="en-US" sz="1800" dirty="0">
              <a:solidFill>
                <a:schemeClr val="tx1"/>
              </a:solidFill>
            </a:endParaRPr>
          </a:p>
        </p:txBody>
      </p:sp>
      <p:sp>
        <p:nvSpPr>
          <p:cNvPr id="4" name="Title 2"/>
          <p:cNvSpPr>
            <a:spLocks noGrp="1"/>
          </p:cNvSpPr>
          <p:nvPr>
            <p:ph type="title"/>
          </p:nvPr>
        </p:nvSpPr>
        <p:spPr/>
        <p:txBody>
          <a:bodyPr/>
          <a:lstStyle/>
          <a:p>
            <a:r>
              <a:rPr lang="en-US" dirty="0"/>
              <a:t> </a:t>
            </a:r>
            <a:r>
              <a:rPr lang="en-US" dirty="0" smtClean="0"/>
              <a:t>          Benefit Changes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3629801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5544" y="764704"/>
            <a:ext cx="7931926" cy="5943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ZA" sz="1800" b="1" dirty="0" smtClean="0">
                <a:solidFill>
                  <a:schemeClr val="tx1"/>
                </a:solidFill>
              </a:rPr>
              <a:t>Changes re Hospital benefits</a:t>
            </a:r>
          </a:p>
          <a:p>
            <a:pPr marL="857250" lvl="1" indent="-457200">
              <a:spcBef>
                <a:spcPts val="0"/>
              </a:spcBef>
              <a:buFont typeface="Arial" panose="020B0604020202020204" pitchFamily="34" charset="0"/>
              <a:buChar char="•"/>
            </a:pPr>
            <a:r>
              <a:rPr lang="en-ZA" sz="1800" dirty="0" smtClean="0">
                <a:solidFill>
                  <a:schemeClr val="tx1"/>
                </a:solidFill>
              </a:rPr>
              <a:t>Preferred provider network – Hospital – </a:t>
            </a:r>
            <a:r>
              <a:rPr lang="en-ZA" sz="1800" dirty="0" smtClean="0">
                <a:solidFill>
                  <a:srgbClr val="FF0000"/>
                </a:solidFill>
              </a:rPr>
              <a:t>NETCARE HOSPITALS</a:t>
            </a:r>
          </a:p>
          <a:p>
            <a:pPr marL="857250" lvl="1" indent="-457200">
              <a:spcBef>
                <a:spcPts val="0"/>
              </a:spcBef>
              <a:buFont typeface="Arial" panose="020B0604020202020204" pitchFamily="34" charset="0"/>
              <a:buChar char="•"/>
            </a:pPr>
            <a:r>
              <a:rPr lang="en-ZA" sz="1800" dirty="0" smtClean="0">
                <a:solidFill>
                  <a:schemeClr val="tx1"/>
                </a:solidFill>
              </a:rPr>
              <a:t>List of all hospitals contracted as preferred network will be made available on the website and will be available at call centre, Carecross, authorisation centre and will be published in member guide.</a:t>
            </a:r>
          </a:p>
          <a:p>
            <a:pPr marL="857250" lvl="1" indent="-457200">
              <a:spcBef>
                <a:spcPts val="0"/>
              </a:spcBef>
              <a:buFont typeface="Arial" panose="020B0604020202020204" pitchFamily="34" charset="0"/>
              <a:buChar char="•"/>
            </a:pPr>
            <a:r>
              <a:rPr lang="en-ZA" sz="1800" dirty="0" smtClean="0">
                <a:solidFill>
                  <a:schemeClr val="tx1"/>
                </a:solidFill>
              </a:rPr>
              <a:t>If city / town has no Netcare hospital – other hospital will be contracted with – please see lists published.</a:t>
            </a:r>
          </a:p>
          <a:p>
            <a:pPr marL="857250" lvl="1" indent="-457200">
              <a:spcBef>
                <a:spcPts val="0"/>
              </a:spcBef>
              <a:buFont typeface="Arial" panose="020B0604020202020204" pitchFamily="34" charset="0"/>
              <a:buChar char="•"/>
            </a:pPr>
            <a:r>
              <a:rPr lang="en-ZA" sz="1800" dirty="0" smtClean="0">
                <a:solidFill>
                  <a:schemeClr val="tx1"/>
                </a:solidFill>
              </a:rPr>
              <a:t>Implement a co-payment for voluntary use of a non-Preferred Provider hospital of up to R5 000.</a:t>
            </a:r>
          </a:p>
          <a:p>
            <a:pPr marL="857250" lvl="1" indent="-457200">
              <a:spcBef>
                <a:spcPts val="0"/>
              </a:spcBef>
            </a:pPr>
            <a:endParaRPr lang="en-ZA" sz="1800" dirty="0">
              <a:solidFill>
                <a:schemeClr val="tx1"/>
              </a:solidFill>
            </a:endParaRPr>
          </a:p>
          <a:p>
            <a:pPr marL="0" indent="0">
              <a:spcBef>
                <a:spcPts val="0"/>
              </a:spcBef>
              <a:buNone/>
            </a:pPr>
            <a:r>
              <a:rPr lang="en-ZA" sz="1800" b="1" dirty="0" smtClean="0">
                <a:solidFill>
                  <a:schemeClr val="tx1"/>
                </a:solidFill>
              </a:rPr>
              <a:t>Other changes</a:t>
            </a:r>
            <a:endParaRPr lang="en-ZA" sz="1800" dirty="0" smtClean="0">
              <a:solidFill>
                <a:schemeClr val="tx1"/>
              </a:solidFill>
            </a:endParaRPr>
          </a:p>
          <a:p>
            <a:pPr marL="857250" lvl="1" indent="-457200">
              <a:spcBef>
                <a:spcPts val="0"/>
              </a:spcBef>
              <a:buFont typeface="Arial" panose="020B0604020202020204" pitchFamily="34" charset="0"/>
              <a:buChar char="•"/>
            </a:pPr>
            <a:r>
              <a:rPr lang="en-ZA" sz="1800" dirty="0" smtClean="0">
                <a:solidFill>
                  <a:schemeClr val="tx1"/>
                </a:solidFill>
              </a:rPr>
              <a:t>Subscription changes</a:t>
            </a:r>
          </a:p>
          <a:p>
            <a:pPr marL="857250" lvl="1" indent="-457200">
              <a:spcBef>
                <a:spcPts val="0"/>
              </a:spcBef>
              <a:buFont typeface="Arial" panose="020B0604020202020204" pitchFamily="34" charset="0"/>
              <a:buChar char="•"/>
            </a:pPr>
            <a:r>
              <a:rPr lang="en-ZA" sz="1800" dirty="0" smtClean="0">
                <a:solidFill>
                  <a:schemeClr val="tx1"/>
                </a:solidFill>
              </a:rPr>
              <a:t>Changes made to income categories</a:t>
            </a:r>
          </a:p>
          <a:p>
            <a:pPr marL="800100" lvl="2" indent="0">
              <a:spcBef>
                <a:spcPts val="0"/>
              </a:spcBef>
              <a:buNone/>
            </a:pPr>
            <a:r>
              <a:rPr lang="en-ZA" sz="1800" dirty="0" smtClean="0">
                <a:solidFill>
                  <a:schemeClr val="tx1"/>
                </a:solidFill>
              </a:rPr>
              <a:t>		Category A = R0 – R5 500 per month</a:t>
            </a:r>
          </a:p>
          <a:p>
            <a:pPr marL="800100" lvl="2" indent="0">
              <a:spcBef>
                <a:spcPts val="0"/>
              </a:spcBef>
              <a:buNone/>
            </a:pPr>
            <a:r>
              <a:rPr lang="en-ZA" sz="1800" dirty="0" smtClean="0">
                <a:solidFill>
                  <a:schemeClr val="tx1"/>
                </a:solidFill>
              </a:rPr>
              <a:t>		Category B = R5 501 – R8 500 per month</a:t>
            </a:r>
          </a:p>
          <a:p>
            <a:pPr marL="800100" lvl="2" indent="0">
              <a:spcBef>
                <a:spcPts val="0"/>
              </a:spcBef>
              <a:buNone/>
            </a:pPr>
            <a:r>
              <a:rPr lang="en-ZA" sz="1800" dirty="0" smtClean="0">
                <a:solidFill>
                  <a:schemeClr val="tx1"/>
                </a:solidFill>
              </a:rPr>
              <a:t>		Category C = &gt;R8 501 per month</a:t>
            </a:r>
          </a:p>
          <a:p>
            <a:pPr marL="857250" lvl="1" indent="-457200">
              <a:spcBef>
                <a:spcPts val="0"/>
              </a:spcBef>
              <a:buFont typeface="Arial" panose="020B0604020202020204" pitchFamily="34" charset="0"/>
              <a:buChar char="•"/>
            </a:pPr>
            <a:r>
              <a:rPr lang="en-ZA" sz="1800" dirty="0" smtClean="0">
                <a:solidFill>
                  <a:schemeClr val="tx1"/>
                </a:solidFill>
              </a:rPr>
              <a:t>No longer provision for the 70% total income arrangement as previously in place</a:t>
            </a:r>
          </a:p>
          <a:p>
            <a:pPr marL="857250" lvl="1" indent="-457200">
              <a:spcBef>
                <a:spcPts val="0"/>
              </a:spcBef>
              <a:buFont typeface="Arial" panose="020B0604020202020204" pitchFamily="34" charset="0"/>
              <a:buChar char="•"/>
            </a:pPr>
            <a:r>
              <a:rPr lang="en-ZA" sz="1800" dirty="0" smtClean="0">
                <a:solidFill>
                  <a:schemeClr val="tx1"/>
                </a:solidFill>
              </a:rPr>
              <a:t>All members will be registered on Category C – till proof of income is received (must be prior to 28 February)</a:t>
            </a:r>
            <a:endParaRPr lang="en-ZA" sz="2800" dirty="0" smtClean="0">
              <a:solidFill>
                <a:schemeClr val="tx1"/>
              </a:solidFill>
            </a:endParaRPr>
          </a:p>
          <a:p>
            <a:pPr marL="457200" indent="-457200">
              <a:spcBef>
                <a:spcPts val="0"/>
              </a:spcBef>
              <a:buFontTx/>
              <a:buChar char="-"/>
            </a:pPr>
            <a:endParaRPr lang="en-ZA" sz="48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3191252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47642055"/>
              </p:ext>
            </p:extLst>
          </p:nvPr>
        </p:nvGraphicFramePr>
        <p:xfrm>
          <a:off x="1043608" y="2999270"/>
          <a:ext cx="6096000" cy="1249363"/>
        </p:xfrm>
        <a:graphic>
          <a:graphicData uri="http://schemas.openxmlformats.org/drawingml/2006/table">
            <a:tbl>
              <a:tblPr/>
              <a:tblGrid>
                <a:gridCol w="6096000"/>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CDL chronic conditions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PMBs</a:t>
                      </a:r>
                      <a:r>
                        <a:rPr kumimoji="0" lang="en-US" sz="1200" b="1" i="0" u="none" strike="noStrike" cap="none" normalizeH="0" baseline="0" dirty="0">
                          <a:ln>
                            <a:noFill/>
                          </a:ln>
                          <a:solidFill>
                            <a:schemeClr val="tx1"/>
                          </a:solidFill>
                          <a:effectLst/>
                          <a:latin typeface="Arial"/>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100%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0" i="0" u="none" strike="noStrike" cap="none" normalizeH="0" baseline="0" dirty="0">
                          <a:ln>
                            <a:noFill/>
                          </a:ln>
                          <a:solidFill>
                            <a:schemeClr val="tx1"/>
                          </a:solidFill>
                          <a:effectLst/>
                          <a:latin typeface="Arial"/>
                          <a:ea typeface="ＭＳ Ｐゴシック" charset="0"/>
                          <a:cs typeface="Arial" charset="0"/>
                        </a:rPr>
                        <a:t>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Subject to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Carecross </a:t>
                      </a:r>
                      <a:r>
                        <a:rPr kumimoji="0" lang="en-US" sz="1200" b="0" i="0" u="none" strike="noStrike" cap="none" normalizeH="0" baseline="0" dirty="0">
                          <a:ln>
                            <a:noFill/>
                          </a:ln>
                          <a:solidFill>
                            <a:schemeClr val="tx1"/>
                          </a:solidFill>
                          <a:effectLst/>
                          <a:latin typeface="Arial"/>
                          <a:ea typeface="ＭＳ Ｐゴシック" charset="0"/>
                          <a:cs typeface="Arial" charset="0"/>
                        </a:rPr>
                        <a:t>formulary</a:t>
                      </a:r>
                    </a:p>
                  </a:txBody>
                  <a:tcPr marT="45698" marB="45698" horzOverflow="overflow">
                    <a:lnL>
                      <a:noFill/>
                    </a:lnL>
                    <a:lnR>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No benefit</a:t>
                      </a:r>
                    </a:p>
                  </a:txBody>
                  <a:tcPr marT="45698" marB="45698" horzOverflow="overflow">
                    <a:lnL>
                      <a:noFill/>
                    </a:lnL>
                    <a:lnR>
                      <a:noFill/>
                    </a:lnR>
                    <a:lnT>
                      <a:noFill/>
                    </a:lnT>
                    <a:lnB>
                      <a:noFill/>
                    </a:lnB>
                    <a:lnTlToBr>
                      <a:noFill/>
                    </a:lnTlToBr>
                    <a:lnBlToTr>
                      <a:noFill/>
                    </a:lnBlToTr>
                    <a:noFill/>
                  </a:tcPr>
                </a:tc>
              </a:tr>
            </a:tbl>
          </a:graphicData>
        </a:graphic>
      </p:graphicFrame>
      <p:sp>
        <p:nvSpPr>
          <p:cNvPr id="7" name="Rectangle 6"/>
          <p:cNvSpPr/>
          <p:nvPr/>
        </p:nvSpPr>
        <p:spPr>
          <a:xfrm>
            <a:off x="822326" y="4480687"/>
            <a:ext cx="71437" cy="1368425"/>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8" name="Rectangle 7"/>
          <p:cNvSpPr/>
          <p:nvPr/>
        </p:nvSpPr>
        <p:spPr>
          <a:xfrm>
            <a:off x="827089" y="956615"/>
            <a:ext cx="66674" cy="3323247"/>
          </a:xfrm>
          <a:prstGeom prst="rect">
            <a:avLst/>
          </a:prstGeom>
          <a:gradFill flip="none" rotWithShape="1">
            <a:gsLst>
              <a:gs pos="0">
                <a:srgbClr val="660066"/>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TextBox 8"/>
          <p:cNvSpPr txBox="1">
            <a:spLocks noChangeArrowheads="1"/>
          </p:cNvSpPr>
          <p:nvPr/>
        </p:nvSpPr>
        <p:spPr bwMode="auto">
          <a:xfrm rot="16200000">
            <a:off x="34349" y="5195037"/>
            <a:ext cx="791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Hospital </a:t>
            </a:r>
          </a:p>
          <a:p>
            <a:pPr algn="ctr" eaLnBrk="1" hangingPunct="1"/>
            <a:r>
              <a:rPr lang="en-US" sz="1200" b="1" dirty="0">
                <a:solidFill>
                  <a:srgbClr val="2A002A"/>
                </a:solidFill>
                <a:latin typeface="Arial"/>
              </a:rPr>
              <a:t>Benefit</a:t>
            </a:r>
          </a:p>
        </p:txBody>
      </p:sp>
      <p:sp>
        <p:nvSpPr>
          <p:cNvPr id="10" name="TextBox 9"/>
          <p:cNvSpPr txBox="1">
            <a:spLocks noChangeArrowheads="1"/>
          </p:cNvSpPr>
          <p:nvPr/>
        </p:nvSpPr>
        <p:spPr bwMode="auto">
          <a:xfrm rot="16200000">
            <a:off x="-264291" y="3082706"/>
            <a:ext cx="13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Chronic Disease </a:t>
            </a:r>
          </a:p>
          <a:p>
            <a:pPr algn="ctr" eaLnBrk="1" hangingPunct="1"/>
            <a:r>
              <a:rPr lang="en-US" sz="1200" b="1" dirty="0">
                <a:solidFill>
                  <a:srgbClr val="2A002A"/>
                </a:solidFill>
                <a:latin typeface="Arial"/>
              </a:rPr>
              <a:t>Benefit</a:t>
            </a:r>
          </a:p>
        </p:txBody>
      </p:sp>
      <p:sp>
        <p:nvSpPr>
          <p:cNvPr id="11" name="TextBox 10"/>
          <p:cNvSpPr txBox="1">
            <a:spLocks noChangeArrowheads="1"/>
          </p:cNvSpPr>
          <p:nvPr/>
        </p:nvSpPr>
        <p:spPr bwMode="auto">
          <a:xfrm rot="16200000">
            <a:off x="-59727" y="1260807"/>
            <a:ext cx="979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Day-to-day</a:t>
            </a:r>
          </a:p>
          <a:p>
            <a:pPr algn="ctr" eaLnBrk="1" hangingPunct="1"/>
            <a:r>
              <a:rPr lang="en-US" sz="1200" b="1" dirty="0">
                <a:solidFill>
                  <a:srgbClr val="2A002A"/>
                </a:solidFill>
                <a:latin typeface="Arial"/>
              </a:rPr>
              <a:t>Benefit</a:t>
            </a:r>
          </a:p>
        </p:txBody>
      </p:sp>
      <p:graphicFrame>
        <p:nvGraphicFramePr>
          <p:cNvPr id="12" name="Table 11"/>
          <p:cNvGraphicFramePr>
            <a:graphicFrameLocks noGrp="1"/>
          </p:cNvGraphicFramePr>
          <p:nvPr>
            <p:extLst>
              <p:ext uri="{D42A27DB-BD31-4B8C-83A1-F6EECF244321}">
                <p14:modId xmlns:p14="http://schemas.microsoft.com/office/powerpoint/2010/main" val="2896726475"/>
              </p:ext>
            </p:extLst>
          </p:nvPr>
        </p:nvGraphicFramePr>
        <p:xfrm>
          <a:off x="925786" y="1058218"/>
          <a:ext cx="7265274" cy="1594350"/>
        </p:xfrm>
        <a:graphic>
          <a:graphicData uri="http://schemas.openxmlformats.org/drawingml/2006/table">
            <a:tbl>
              <a:tblPr/>
              <a:tblGrid>
                <a:gridCol w="1690718"/>
                <a:gridCol w="5574556"/>
              </a:tblGrid>
              <a:tr h="4665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GPs</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Unlimited GP visits at preferred provider network (Carecross)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2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out-of-network GP visits,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R1 000</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 </a:t>
                      </a:r>
                      <a:r>
                        <a:rPr kumimoji="0" lang="en-US" sz="1200" b="0" i="0" u="none" strike="noStrike" cap="none" normalizeH="0" baseline="0" dirty="0">
                          <a:ln>
                            <a:noFill/>
                          </a:ln>
                          <a:solidFill>
                            <a:schemeClr val="tx1"/>
                          </a:solidFill>
                          <a:effectLst/>
                          <a:latin typeface="Arial"/>
                          <a:ea typeface="ＭＳ Ｐゴシック" charset="0"/>
                          <a:cs typeface="Arial" charset="0"/>
                        </a:rPr>
                        <a:t>per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family</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225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Specialists</a:t>
                      </a: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3 visits per family, R1 000 per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visit (Bestmed approval an tariff)</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2206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Basic Dentistry</a:t>
                      </a: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Subject to use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Carecross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257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Optometry</a:t>
                      </a: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Subject to use of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Carecross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Acute medication</a:t>
                      </a: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Subject to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Carecross </a:t>
                      </a:r>
                      <a:r>
                        <a:rPr kumimoji="0" lang="en-US" sz="1200" b="0" i="0" u="none" strike="noStrike" cap="none" normalizeH="0" baseline="0" dirty="0">
                          <a:ln>
                            <a:noFill/>
                          </a:ln>
                          <a:solidFill>
                            <a:schemeClr val="tx1"/>
                          </a:solidFill>
                          <a:effectLst/>
                          <a:latin typeface="Arial"/>
                          <a:ea typeface="ＭＳ Ｐゴシック" charset="0"/>
                          <a:cs typeface="Arial" charset="0"/>
                        </a:rPr>
                        <a:t>Formulary</a:t>
                      </a:r>
                    </a:p>
                  </a:txBody>
                  <a:tcPr marL="91422" marR="91422" marT="45727" marB="45727" horzOverflow="overflow">
                    <a:lnL>
                      <a:noFill/>
                    </a:lnL>
                    <a:lnR>
                      <a:noFill/>
                    </a:lnR>
                    <a:lnT>
                      <a:noFill/>
                    </a:lnT>
                    <a:lnB>
                      <a:noFill/>
                    </a:lnB>
                    <a:lnTlToBr>
                      <a:noFill/>
                    </a:lnTlToBr>
                    <a:lnBlToTr>
                      <a:noFill/>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02446011"/>
              </p:ext>
            </p:extLst>
          </p:nvPr>
        </p:nvGraphicFramePr>
        <p:xfrm>
          <a:off x="1115616" y="4480687"/>
          <a:ext cx="4318000" cy="1676400"/>
        </p:xfrm>
        <a:graphic>
          <a:graphicData uri="http://schemas.openxmlformats.org/drawingml/2006/table">
            <a:tbl>
              <a:tblPr/>
              <a:tblGrid>
                <a:gridCol w="4318000"/>
              </a:tblGrid>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a:ea typeface="ＭＳ Ｐゴシック" charset="0"/>
                          <a:cs typeface="Arial" charset="0"/>
                        </a:rPr>
                        <a:t>100% of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1" i="0" u="none" strike="noStrike" cap="none" normalizeH="0" baseline="0" dirty="0">
                          <a:ln>
                            <a:noFill/>
                          </a:ln>
                          <a:solidFill>
                            <a:schemeClr val="tx1"/>
                          </a:solidFill>
                          <a:effectLst/>
                          <a:latin typeface="Arial"/>
                          <a:ea typeface="ＭＳ Ｐゴシック" charset="0"/>
                          <a:cs typeface="Arial" charset="0"/>
                        </a:rPr>
                        <a:t>tariff: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Unlimited – Netcare Network (</a:t>
                      </a:r>
                      <a:r>
                        <a:rPr lang="en-ZA" sz="1200" b="1" dirty="0" smtClean="0">
                          <a:solidFill>
                            <a:schemeClr val="tx1"/>
                          </a:solidFill>
                          <a:latin typeface="Arial" pitchFamily="34" charset="0"/>
                          <a:cs typeface="Arial" pitchFamily="34" charset="0"/>
                        </a:rPr>
                        <a:t>co-payment for voluntary use of a non-Preferred Provider hospital of up to R5 000.)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Co-payments from R2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000 </a:t>
                      </a:r>
                      <a:r>
                        <a:rPr kumimoji="0" lang="en-US" sz="1200" b="1" i="0" u="none" strike="noStrike" cap="none" normalizeH="0" baseline="0" dirty="0">
                          <a:ln>
                            <a:noFill/>
                          </a:ln>
                          <a:solidFill>
                            <a:schemeClr val="tx1"/>
                          </a:solidFill>
                          <a:effectLst/>
                          <a:latin typeface="Arial"/>
                          <a:ea typeface="ＭＳ Ｐゴシック" charset="0"/>
                          <a:cs typeface="Arial" charset="0"/>
                        </a:rPr>
                        <a:t>–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R2 500 </a:t>
                      </a:r>
                      <a:r>
                        <a:rPr kumimoji="0" lang="en-US" sz="1200" b="1" i="0" u="none" strike="noStrike" cap="none" normalizeH="0" baseline="0" dirty="0">
                          <a:ln>
                            <a:noFill/>
                          </a:ln>
                          <a:solidFill>
                            <a:schemeClr val="tx1"/>
                          </a:solidFill>
                          <a:effectLst/>
                          <a:latin typeface="Arial"/>
                          <a:ea typeface="ＭＳ Ｐゴシック" charset="0"/>
                          <a:cs typeface="Arial" charset="0"/>
                        </a:rPr>
                        <a:t>:  </a:t>
                      </a:r>
                      <a:r>
                        <a:rPr kumimoji="0" lang="en-US" sz="1200" b="0" i="0" u="none" strike="noStrike" cap="none" normalizeH="0" baseline="0" dirty="0">
                          <a:ln>
                            <a:noFill/>
                          </a:ln>
                          <a:solidFill>
                            <a:schemeClr val="tx1"/>
                          </a:solidFill>
                          <a:effectLst/>
                          <a:latin typeface="Arial"/>
                          <a:ea typeface="ＭＳ Ｐゴシック" charset="0"/>
                          <a:cs typeface="Arial" charset="0"/>
                        </a:rPr>
                        <a:t>6 Procedures</a:t>
                      </a: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Emergencies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ER24/ International Travel Insurance</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32991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55728232"/>
              </p:ext>
            </p:extLst>
          </p:nvPr>
        </p:nvGraphicFramePr>
        <p:xfrm>
          <a:off x="1259632" y="980728"/>
          <a:ext cx="6552728" cy="2102830"/>
        </p:xfrm>
        <a:graphic>
          <a:graphicData uri="http://schemas.openxmlformats.org/drawingml/2006/table">
            <a:tbl>
              <a:tblPr firstRow="1" bandRow="1">
                <a:tableStyleId>{00A15C55-8517-42AA-B614-E9B94910E393}</a:tableStyleId>
              </a:tblPr>
              <a:tblGrid>
                <a:gridCol w="3409070"/>
                <a:gridCol w="3143658"/>
              </a:tblGrid>
              <a:tr h="22989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bg1"/>
                          </a:solidFill>
                          <a:effectLst/>
                          <a:latin typeface="Airial"/>
                          <a:ea typeface="+mn-ea"/>
                          <a:cs typeface="+mn-cs"/>
                        </a:rPr>
                        <a:t>Preventative Care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200" u="none" strike="noStrike" kern="1200" cap="none" normalizeH="0" baseline="0" dirty="0">
                        <a:ln>
                          <a:noFill/>
                        </a:ln>
                        <a:solidFill>
                          <a:schemeClr val="bg1"/>
                        </a:solidFill>
                        <a:effectLst/>
                        <a:latin typeface="Airial"/>
                        <a:ea typeface="+mn-ea"/>
                        <a:cs typeface="+mn-cs"/>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206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1" u="none" strike="noStrike" kern="1200" cap="none" normalizeH="0" baseline="0" dirty="0" smtClean="0">
                          <a:ln>
                            <a:noFill/>
                          </a:ln>
                          <a:solidFill>
                            <a:schemeClr val="tx1"/>
                          </a:solidFill>
                          <a:effectLst/>
                          <a:latin typeface="Airial"/>
                          <a:ea typeface="+mn-ea"/>
                          <a:cs typeface="+mn-cs"/>
                        </a:rPr>
                        <a:t>Flu vaccine</a:t>
                      </a:r>
                      <a:endParaRPr kumimoji="0" lang="en-ZA" sz="1200" b="1" u="none" strike="noStrike" kern="1200" cap="none" normalizeH="0" baseline="0" dirty="0">
                        <a:ln>
                          <a:noFill/>
                        </a:ln>
                        <a:solidFill>
                          <a:schemeClr val="tx1"/>
                        </a:solidFill>
                        <a:effectLst/>
                        <a:latin typeface="Airial"/>
                        <a:ea typeface="+mn-ea"/>
                        <a:cs typeface="+mn-cs"/>
                      </a:endParaRPr>
                    </a:p>
                  </a:txBody>
                  <a:tcPr marL="91445" marR="91445" marT="45691" marB="45691"/>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tx1"/>
                          </a:solidFill>
                          <a:effectLst/>
                          <a:latin typeface="Airial"/>
                          <a:ea typeface="+mn-ea"/>
                          <a:cs typeface="+mn-cs"/>
                        </a:rPr>
                        <a:t>Protocol applies</a:t>
                      </a:r>
                      <a:endParaRPr kumimoji="0" lang="en-ZA" sz="1200" u="none" strike="noStrike" kern="1200" cap="none" normalizeH="0" baseline="0" dirty="0">
                        <a:ln>
                          <a:noFill/>
                        </a:ln>
                        <a:solidFill>
                          <a:schemeClr val="tx1"/>
                        </a:solidFill>
                        <a:effectLst/>
                        <a:latin typeface="Airial"/>
                        <a:ea typeface="+mn-ea"/>
                        <a:cs typeface="+mn-cs"/>
                      </a:endParaRPr>
                    </a:p>
                  </a:txBody>
                  <a:tcPr marL="91445" marR="91445" marT="45691" marB="45691"/>
                </a:tc>
              </a:tr>
              <a:tr h="206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1" u="none" strike="noStrike" kern="1200" cap="none" normalizeH="0" baseline="0" dirty="0" smtClean="0">
                          <a:ln>
                            <a:noFill/>
                          </a:ln>
                          <a:solidFill>
                            <a:schemeClr val="tx1"/>
                          </a:solidFill>
                          <a:effectLst/>
                          <a:latin typeface="Airial"/>
                          <a:ea typeface="+mn-ea"/>
                          <a:cs typeface="+mn-cs"/>
                        </a:rPr>
                        <a:t>Pneumonia Programme</a:t>
                      </a:r>
                      <a:endParaRPr kumimoji="0" lang="en-ZA" sz="1200" b="1" u="none" strike="noStrike" kern="1200" cap="none" normalizeH="0" baseline="0" dirty="0">
                        <a:ln>
                          <a:noFill/>
                        </a:ln>
                        <a:solidFill>
                          <a:schemeClr val="tx1"/>
                        </a:solidFill>
                        <a:effectLst/>
                        <a:latin typeface="Airial"/>
                        <a:ea typeface="+mn-ea"/>
                        <a:cs typeface="+mn-cs"/>
                      </a:endParaRPr>
                    </a:p>
                  </a:txBody>
                  <a:tcPr marL="91445" marR="91445" marT="45691" marB="45691"/>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tx1"/>
                          </a:solidFill>
                          <a:effectLst/>
                          <a:latin typeface="Airial"/>
                          <a:ea typeface="+mn-ea"/>
                          <a:cs typeface="+mn-cs"/>
                        </a:rPr>
                        <a:t>Protocol applies</a:t>
                      </a:r>
                      <a:endParaRPr kumimoji="0" lang="en-ZA" sz="1200" u="none" strike="noStrike" kern="1200" cap="none" normalizeH="0" baseline="0" dirty="0">
                        <a:ln>
                          <a:noFill/>
                        </a:ln>
                        <a:solidFill>
                          <a:schemeClr val="tx1"/>
                        </a:solidFill>
                        <a:effectLst/>
                        <a:latin typeface="Airial"/>
                        <a:ea typeface="+mn-ea"/>
                        <a:cs typeface="+mn-cs"/>
                      </a:endParaRPr>
                    </a:p>
                  </a:txBody>
                  <a:tcPr marL="91445" marR="91445" marT="45691" marB="45691"/>
                </a:tc>
              </a:tr>
              <a:tr h="206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b="1" u="none" strike="noStrike" kern="1200" cap="none" normalizeH="0" baseline="0" dirty="0" smtClean="0">
                          <a:ln>
                            <a:noFill/>
                          </a:ln>
                          <a:solidFill>
                            <a:schemeClr val="tx1"/>
                          </a:solidFill>
                          <a:effectLst/>
                          <a:latin typeface="Airial"/>
                          <a:ea typeface="+mn-ea"/>
                          <a:cs typeface="+mn-cs"/>
                        </a:rPr>
                        <a:t>Paediatric Immunisations</a:t>
                      </a:r>
                      <a:endParaRPr kumimoji="0" lang="en-ZA" sz="1200" b="1" u="none" strike="noStrike" kern="1200" cap="none" normalizeH="0" baseline="0" dirty="0">
                        <a:ln>
                          <a:noFill/>
                        </a:ln>
                        <a:solidFill>
                          <a:schemeClr val="tx1"/>
                        </a:solidFill>
                        <a:effectLst/>
                        <a:latin typeface="Airial"/>
                        <a:ea typeface="+mn-ea"/>
                        <a:cs typeface="+mn-cs"/>
                      </a:endParaRPr>
                    </a:p>
                  </a:txBody>
                  <a:tcPr marL="91445" marR="91445" marT="45691" marB="45691">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u="none" strike="noStrike" kern="1200" cap="none" normalizeH="0" baseline="0" dirty="0" smtClean="0">
                          <a:ln>
                            <a:noFill/>
                          </a:ln>
                          <a:solidFill>
                            <a:schemeClr val="tx1"/>
                          </a:solidFill>
                          <a:effectLst/>
                          <a:latin typeface="Airial"/>
                          <a:ea typeface="+mn-ea"/>
                          <a:cs typeface="+mn-cs"/>
                        </a:rPr>
                        <a:t>Protocol applies</a:t>
                      </a:r>
                    </a:p>
                  </a:txBody>
                  <a:tcPr marL="91445" marR="91445" marT="45691" marB="45691"/>
                </a:tc>
              </a:tr>
              <a:tr h="7528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Airial"/>
                          <a:ea typeface="+mn-ea"/>
                          <a:cs typeface="+mn-cs"/>
                        </a:rPr>
                        <a:t>Biometric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Airial"/>
                          <a:ea typeface="+mn-ea"/>
                          <a:cs typeface="+mn-cs"/>
                        </a:rPr>
                        <a:t>screenings: Glucose, Cholesterol,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Airial"/>
                          <a:ea typeface="+mn-ea"/>
                          <a:cs typeface="+mn-cs"/>
                        </a:rPr>
                        <a:t>Blood pressure measurement and Body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Airial"/>
                          <a:ea typeface="+mn-ea"/>
                          <a:cs typeface="+mn-cs"/>
                        </a:rPr>
                        <a:t>Mass Index calculation.</a:t>
                      </a:r>
                      <a:endParaRPr kumimoji="0" lang="en-ZA" sz="1200" b="1" u="none" strike="noStrike" kern="1200" cap="none" normalizeH="0" baseline="0" dirty="0">
                        <a:ln>
                          <a:noFill/>
                        </a:ln>
                        <a:solidFill>
                          <a:schemeClr val="tx1"/>
                        </a:solidFill>
                        <a:effectLst/>
                        <a:latin typeface="Airial"/>
                        <a:ea typeface="+mn-ea"/>
                        <a:cs typeface="+mn-cs"/>
                      </a:endParaRPr>
                    </a:p>
                  </a:txBody>
                  <a:tcPr marL="91445" marR="91445" marT="45691" marB="45691"/>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u="none" strike="noStrike" kern="1200" cap="none" normalizeH="0" baseline="0" dirty="0" smtClean="0">
                          <a:ln>
                            <a:noFill/>
                          </a:ln>
                          <a:solidFill>
                            <a:schemeClr val="tx1"/>
                          </a:solidFill>
                          <a:effectLst/>
                          <a:latin typeface="Airial"/>
                          <a:ea typeface="+mn-ea"/>
                          <a:cs typeface="+mn-cs"/>
                        </a:rPr>
                        <a:t>From selected Clicks, Script Savers or Dis-Chem Pharmacies</a:t>
                      </a:r>
                    </a:p>
                  </a:txBody>
                  <a:tcPr marL="91445" marR="91445" marT="45691" marB="45691"/>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90253481"/>
              </p:ext>
            </p:extLst>
          </p:nvPr>
        </p:nvGraphicFramePr>
        <p:xfrm>
          <a:off x="1259632" y="3429000"/>
          <a:ext cx="6552728" cy="2577342"/>
        </p:xfrm>
        <a:graphic>
          <a:graphicData uri="http://schemas.openxmlformats.org/drawingml/2006/table">
            <a:tbl>
              <a:tblPr firstRow="1" bandRow="1">
                <a:tableStyleId>{17292A2E-F333-43FB-9621-5CBBE7FDCDCB}</a:tableStyleId>
              </a:tblPr>
              <a:tblGrid>
                <a:gridCol w="1728192"/>
                <a:gridCol w="1584176"/>
                <a:gridCol w="1775931"/>
                <a:gridCol w="1464429"/>
              </a:tblGrid>
              <a:tr h="43204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irial"/>
                        </a:rPr>
                        <a:t>Contributions</a:t>
                      </a:r>
                      <a:endParaRPr kumimoji="0" lang="en-US" sz="1200" b="1" i="0" u="none" strike="noStrike" cap="none" normalizeH="0" baseline="0" dirty="0">
                        <a:ln>
                          <a:noFill/>
                        </a:ln>
                        <a:solidFill>
                          <a:schemeClr val="bg1"/>
                        </a:solidFill>
                        <a:effectLst/>
                        <a:latin typeface="Airial"/>
                        <a:ea typeface="ＭＳ Ｐゴシック" charset="0"/>
                        <a:cs typeface="Arial" charset="0"/>
                      </a:endParaRPr>
                    </a:p>
                  </a:txBody>
                  <a:tcPr marL="91445" marR="91445" marT="45689" marB="4568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65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irial"/>
                        </a:rPr>
                        <a:t>R0 –</a:t>
                      </a:r>
                      <a:r>
                        <a:rPr kumimoji="0" lang="en-US" sz="1200" b="1" u="none" strike="noStrike" cap="none" normalizeH="0" baseline="0" dirty="0">
                          <a:ln>
                            <a:noFill/>
                          </a:ln>
                          <a:effectLst/>
                          <a:latin typeface="Airial"/>
                        </a:rPr>
                        <a:t> </a:t>
                      </a:r>
                      <a:r>
                        <a:rPr kumimoji="0" lang="en-US" sz="1200" b="1" u="none" strike="noStrike" cap="none" normalizeH="0" baseline="0" dirty="0" smtClean="0">
                          <a:ln>
                            <a:noFill/>
                          </a:ln>
                          <a:effectLst/>
                          <a:latin typeface="Airial"/>
                        </a:rPr>
                        <a:t>R5 500 pm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irial"/>
                          <a:ea typeface="ＭＳ Ｐゴシック" charset="0"/>
                          <a:cs typeface="Arial" charset="0"/>
                        </a:rPr>
                        <a:t>(R0 – R66 000)</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   </a:t>
                      </a:r>
                      <a:r>
                        <a:rPr kumimoji="0" lang="en-US" sz="1200" b="1" u="none" strike="noStrike" cap="none" normalizeH="0" baseline="0" dirty="0" smtClean="0">
                          <a:ln>
                            <a:noFill/>
                          </a:ln>
                          <a:effectLst/>
                          <a:latin typeface="Airial"/>
                        </a:rPr>
                        <a:t>R5 501 – R8 500 pm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effectLst/>
                          <a:latin typeface="Airial"/>
                        </a:rPr>
                        <a:t>(R66 001 – R102 000)</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irial"/>
                          <a:ea typeface="+mn-ea"/>
                          <a:cs typeface="+mn-cs"/>
                        </a:rPr>
                        <a:t>&gt;R8 501 pm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irial"/>
                          <a:ea typeface="+mn-ea"/>
                          <a:cs typeface="+mn-cs"/>
                        </a:rPr>
                        <a:t>(&gt;R102 001)</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anchor="ctr"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459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Principal Member</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R940</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R1 128</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R1 354</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459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Adult </a:t>
                      </a:r>
                      <a:r>
                        <a:rPr kumimoji="0" lang="en-US" sz="1200" b="1" u="none" strike="noStrike" cap="none" normalizeH="0" baseline="0" dirty="0" smtClean="0">
                          <a:ln>
                            <a:noFill/>
                          </a:ln>
                          <a:effectLst/>
                          <a:latin typeface="Airial"/>
                        </a:rPr>
                        <a:t>Dependant</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R893</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irial"/>
                          <a:ea typeface="+mn-ea"/>
                          <a:cs typeface="+mn-cs"/>
                        </a:rPr>
                        <a:t>R1 072</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R1 218</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459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Child </a:t>
                      </a:r>
                      <a:r>
                        <a:rPr kumimoji="0" lang="en-US" sz="1200" b="1" u="none" strike="noStrike" cap="none" normalizeH="0" baseline="0" dirty="0" smtClean="0">
                          <a:ln>
                            <a:noFill/>
                          </a:ln>
                          <a:effectLst/>
                          <a:latin typeface="Airial"/>
                        </a:rPr>
                        <a:t>Dependant</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R564</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R677</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Airial"/>
                        </a:rPr>
                        <a:t>R677</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2841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4378" y="764704"/>
            <a:ext cx="8804631" cy="5943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ZA" sz="1800" dirty="0" smtClean="0">
                <a:solidFill>
                  <a:schemeClr val="tx1"/>
                </a:solidFill>
              </a:rPr>
              <a:t>Implement a Specialist Preferred Provider network (Onecare).</a:t>
            </a:r>
          </a:p>
          <a:p>
            <a:pPr>
              <a:spcBef>
                <a:spcPts val="0"/>
              </a:spcBef>
            </a:pPr>
            <a:endParaRPr lang="en-ZA" sz="1800" dirty="0" smtClean="0">
              <a:solidFill>
                <a:schemeClr val="tx1"/>
              </a:solidFill>
            </a:endParaRPr>
          </a:p>
          <a:p>
            <a:pPr>
              <a:spcBef>
                <a:spcPts val="0"/>
              </a:spcBef>
            </a:pPr>
            <a:r>
              <a:rPr lang="en-ZA" sz="1800" dirty="0" smtClean="0">
                <a:solidFill>
                  <a:schemeClr val="tx1"/>
                </a:solidFill>
              </a:rPr>
              <a:t>Implement a hospital Preferred Provider network (Netcare).</a:t>
            </a:r>
          </a:p>
          <a:p>
            <a:pPr lvl="1">
              <a:spcBef>
                <a:spcPts val="0"/>
              </a:spcBef>
              <a:buFont typeface="Arial" panose="020B0604020202020204" pitchFamily="34" charset="0"/>
              <a:buChar char="•"/>
            </a:pPr>
            <a:r>
              <a:rPr lang="en-ZA" sz="1800" dirty="0" smtClean="0">
                <a:solidFill>
                  <a:schemeClr val="tx1"/>
                </a:solidFill>
              </a:rPr>
              <a:t>Implement a co-payment for the voluntary use of a non-Preferred Provider hospital of a maximum of up to R5 000.</a:t>
            </a:r>
          </a:p>
          <a:p>
            <a:pPr>
              <a:spcBef>
                <a:spcPts val="0"/>
              </a:spcBef>
            </a:pPr>
            <a:endParaRPr lang="en-ZA" sz="1800" dirty="0" smtClean="0">
              <a:solidFill>
                <a:schemeClr val="tx1"/>
              </a:solidFill>
            </a:endParaRPr>
          </a:p>
          <a:p>
            <a:pPr>
              <a:spcBef>
                <a:spcPts val="0"/>
              </a:spcBef>
            </a:pPr>
            <a:r>
              <a:rPr lang="en-ZA" sz="1800" dirty="0" smtClean="0">
                <a:solidFill>
                  <a:schemeClr val="tx1"/>
                </a:solidFill>
              </a:rPr>
              <a:t>Reduce the day-to-day overall limit to:</a:t>
            </a:r>
          </a:p>
          <a:p>
            <a:pPr marL="0" indent="0">
              <a:spcBef>
                <a:spcPts val="0"/>
              </a:spcBef>
              <a:buNone/>
            </a:pPr>
            <a:r>
              <a:rPr lang="en-ZA" sz="1800" dirty="0" smtClean="0">
                <a:solidFill>
                  <a:schemeClr val="tx1"/>
                </a:solidFill>
              </a:rPr>
              <a:t>		M = R10 000</a:t>
            </a:r>
          </a:p>
          <a:p>
            <a:pPr marL="0" indent="0">
              <a:spcBef>
                <a:spcPts val="0"/>
              </a:spcBef>
              <a:buNone/>
            </a:pPr>
            <a:r>
              <a:rPr lang="en-ZA" sz="1800" dirty="0" smtClean="0">
                <a:solidFill>
                  <a:schemeClr val="tx1"/>
                </a:solidFill>
              </a:rPr>
              <a:t>		M1+ = R20 000</a:t>
            </a:r>
          </a:p>
          <a:p>
            <a:pPr marL="0" indent="0">
              <a:spcBef>
                <a:spcPts val="0"/>
              </a:spcBef>
              <a:buNone/>
            </a:pPr>
            <a:endParaRPr lang="en-ZA" sz="1800" dirty="0">
              <a:solidFill>
                <a:schemeClr val="tx1"/>
              </a:solidFill>
            </a:endParaRPr>
          </a:p>
          <a:p>
            <a:pPr>
              <a:spcBef>
                <a:spcPts val="0"/>
              </a:spcBef>
            </a:pPr>
            <a:r>
              <a:rPr lang="en-ZA" sz="1800" dirty="0">
                <a:solidFill>
                  <a:schemeClr val="tx1"/>
                </a:solidFill>
              </a:rPr>
              <a:t>Increased maxima with the proportionate contribution increases</a:t>
            </a:r>
            <a:r>
              <a:rPr lang="en-ZA" sz="1800" dirty="0" smtClean="0">
                <a:solidFill>
                  <a:schemeClr val="tx1"/>
                </a:solidFill>
              </a:rPr>
              <a:t>.</a:t>
            </a:r>
          </a:p>
          <a:p>
            <a:pPr>
              <a:spcBef>
                <a:spcPts val="0"/>
              </a:spcBef>
            </a:pPr>
            <a:endParaRPr lang="en-ZA" sz="1800" dirty="0">
              <a:solidFill>
                <a:schemeClr val="tx1"/>
              </a:solidFill>
            </a:endParaRPr>
          </a:p>
          <a:p>
            <a:pPr>
              <a:spcBef>
                <a:spcPts val="0"/>
              </a:spcBef>
            </a:pPr>
            <a:r>
              <a:rPr lang="en-ZA" sz="1800" dirty="0" smtClean="0">
                <a:solidFill>
                  <a:schemeClr val="tx1"/>
                </a:solidFill>
              </a:rPr>
              <a:t>This option now offer 25 Non-CDL Chronic Conditions instead of 45, but still retains most of its benefits and will offer superior value to the members. Chronic limit reduced to: </a:t>
            </a:r>
          </a:p>
          <a:p>
            <a:pPr>
              <a:spcBef>
                <a:spcPts val="0"/>
              </a:spcBef>
            </a:pPr>
            <a:endParaRPr lang="en-ZA" sz="1800" dirty="0" smtClean="0">
              <a:solidFill>
                <a:schemeClr val="tx1"/>
              </a:solidFill>
            </a:endParaRPr>
          </a:p>
          <a:p>
            <a:pPr marL="0" indent="0">
              <a:spcBef>
                <a:spcPts val="0"/>
              </a:spcBef>
              <a:buNone/>
            </a:pPr>
            <a:r>
              <a:rPr lang="en-ZA" sz="1800" dirty="0" smtClean="0">
                <a:solidFill>
                  <a:schemeClr val="tx1"/>
                </a:solidFill>
              </a:rPr>
              <a:t>		M = R6 000</a:t>
            </a:r>
          </a:p>
          <a:p>
            <a:pPr marL="0" indent="0">
              <a:spcBef>
                <a:spcPts val="0"/>
              </a:spcBef>
              <a:buNone/>
            </a:pPr>
            <a:r>
              <a:rPr lang="en-ZA" sz="1800" dirty="0" smtClean="0">
                <a:solidFill>
                  <a:schemeClr val="tx1"/>
                </a:solidFill>
              </a:rPr>
              <a:t>		M1+ = R12 000  </a:t>
            </a:r>
          </a:p>
          <a:p>
            <a:pPr marL="457200" indent="-457200">
              <a:spcBef>
                <a:spcPts val="0"/>
              </a:spcBef>
            </a:pPr>
            <a:endParaRPr lang="en-ZA" sz="16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2318767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 Changes</a:t>
            </a:r>
            <a:endParaRPr lang="en-US" dirty="0"/>
          </a:p>
        </p:txBody>
      </p:sp>
      <p:sp>
        <p:nvSpPr>
          <p:cNvPr id="4" name="Subtitle 2"/>
          <p:cNvSpPr txBox="1">
            <a:spLocks/>
          </p:cNvSpPr>
          <p:nvPr/>
        </p:nvSpPr>
        <p:spPr>
          <a:xfrm>
            <a:off x="214378" y="764704"/>
            <a:ext cx="8804631" cy="59430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rgbClr val="00426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ZA" sz="1600" b="1" dirty="0" smtClean="0">
                <a:solidFill>
                  <a:srgbClr val="FF0000"/>
                </a:solidFill>
              </a:rPr>
              <a:t>Non-CDL Chronic </a:t>
            </a:r>
            <a:r>
              <a:rPr lang="en-ZA" sz="1600" b="1" dirty="0">
                <a:solidFill>
                  <a:srgbClr val="FF0000"/>
                </a:solidFill>
              </a:rPr>
              <a:t>C</a:t>
            </a:r>
            <a:r>
              <a:rPr lang="en-ZA" sz="1600" b="1" dirty="0" smtClean="0">
                <a:solidFill>
                  <a:srgbClr val="FF0000"/>
                </a:solidFill>
              </a:rPr>
              <a:t>onditions removed:</a:t>
            </a:r>
          </a:p>
          <a:p>
            <a:pPr>
              <a:spcBef>
                <a:spcPts val="0"/>
              </a:spcBef>
            </a:pPr>
            <a:endParaRPr lang="en-ZA" sz="1600" dirty="0">
              <a:solidFill>
                <a:schemeClr val="tx1"/>
              </a:solidFill>
            </a:endParaRPr>
          </a:p>
          <a:p>
            <a:pPr marL="0" lvl="0" indent="0">
              <a:buNone/>
            </a:pPr>
            <a:r>
              <a:rPr lang="en-ZA" dirty="0" smtClean="0">
                <a:solidFill>
                  <a:schemeClr val="tx1"/>
                </a:solidFill>
              </a:rPr>
              <a:t>	Ankylosing </a:t>
            </a:r>
            <a:r>
              <a:rPr lang="en-ZA" dirty="0">
                <a:solidFill>
                  <a:schemeClr val="tx1"/>
                </a:solidFill>
              </a:rPr>
              <a:t>spondylitis </a:t>
            </a:r>
          </a:p>
          <a:p>
            <a:pPr marL="0" lvl="0" indent="0">
              <a:buNone/>
            </a:pPr>
            <a:r>
              <a:rPr lang="en-ZA" dirty="0" smtClean="0">
                <a:solidFill>
                  <a:schemeClr val="tx1"/>
                </a:solidFill>
              </a:rPr>
              <a:t>	Collagen </a:t>
            </a:r>
            <a:r>
              <a:rPr lang="en-ZA" dirty="0">
                <a:solidFill>
                  <a:schemeClr val="tx1"/>
                </a:solidFill>
              </a:rPr>
              <a:t>diseases</a:t>
            </a:r>
          </a:p>
          <a:p>
            <a:pPr marL="0" lvl="0" indent="0">
              <a:buNone/>
            </a:pPr>
            <a:r>
              <a:rPr lang="en-ZA" dirty="0" smtClean="0">
                <a:solidFill>
                  <a:schemeClr val="tx1"/>
                </a:solidFill>
              </a:rPr>
              <a:t>	Cushing’s </a:t>
            </a:r>
            <a:r>
              <a:rPr lang="en-ZA" dirty="0">
                <a:solidFill>
                  <a:schemeClr val="tx1"/>
                </a:solidFill>
              </a:rPr>
              <a:t>disease</a:t>
            </a:r>
          </a:p>
          <a:p>
            <a:pPr marL="0" lvl="0" indent="0">
              <a:buNone/>
            </a:pPr>
            <a:r>
              <a:rPr lang="en-ZA" dirty="0" smtClean="0">
                <a:solidFill>
                  <a:schemeClr val="tx1"/>
                </a:solidFill>
              </a:rPr>
              <a:t>	Cystic </a:t>
            </a:r>
            <a:r>
              <a:rPr lang="en-ZA" dirty="0">
                <a:solidFill>
                  <a:schemeClr val="tx1"/>
                </a:solidFill>
              </a:rPr>
              <a:t>fibrosis</a:t>
            </a:r>
          </a:p>
          <a:p>
            <a:pPr marL="0" lvl="0" indent="0">
              <a:buNone/>
            </a:pPr>
            <a:r>
              <a:rPr lang="en-ZA" dirty="0" smtClean="0">
                <a:solidFill>
                  <a:schemeClr val="tx1"/>
                </a:solidFill>
              </a:rPr>
              <a:t>	Dermatomyositis </a:t>
            </a:r>
            <a:endParaRPr lang="en-ZA" dirty="0">
              <a:solidFill>
                <a:schemeClr val="tx1"/>
              </a:solidFill>
            </a:endParaRPr>
          </a:p>
          <a:p>
            <a:pPr marL="0" lvl="0" indent="0">
              <a:buNone/>
            </a:pPr>
            <a:r>
              <a:rPr lang="en-ZA" dirty="0" smtClean="0">
                <a:solidFill>
                  <a:schemeClr val="tx1"/>
                </a:solidFill>
              </a:rPr>
              <a:t>	Fibrosing </a:t>
            </a:r>
            <a:r>
              <a:rPr lang="en-ZA" dirty="0">
                <a:solidFill>
                  <a:schemeClr val="tx1"/>
                </a:solidFill>
              </a:rPr>
              <a:t>alveolitis </a:t>
            </a:r>
          </a:p>
          <a:p>
            <a:pPr marL="0" lvl="0" indent="0">
              <a:buNone/>
            </a:pPr>
            <a:r>
              <a:rPr lang="en-ZA" dirty="0" smtClean="0">
                <a:solidFill>
                  <a:schemeClr val="tx1"/>
                </a:solidFill>
              </a:rPr>
              <a:t>	Grave’s </a:t>
            </a:r>
            <a:r>
              <a:rPr lang="en-ZA" dirty="0">
                <a:solidFill>
                  <a:schemeClr val="tx1"/>
                </a:solidFill>
              </a:rPr>
              <a:t>disease</a:t>
            </a:r>
          </a:p>
          <a:p>
            <a:pPr marL="0" lvl="0" indent="0">
              <a:buNone/>
            </a:pPr>
            <a:r>
              <a:rPr lang="en-ZA" dirty="0" smtClean="0">
                <a:solidFill>
                  <a:schemeClr val="tx1"/>
                </a:solidFill>
              </a:rPr>
              <a:t>	Hyperthyroidism</a:t>
            </a:r>
            <a:endParaRPr lang="en-ZA" dirty="0">
              <a:solidFill>
                <a:schemeClr val="tx1"/>
              </a:solidFill>
            </a:endParaRPr>
          </a:p>
          <a:p>
            <a:pPr marL="0" lvl="0" indent="0">
              <a:buNone/>
            </a:pPr>
            <a:r>
              <a:rPr lang="en-ZA" dirty="0" smtClean="0">
                <a:solidFill>
                  <a:schemeClr val="tx1"/>
                </a:solidFill>
              </a:rPr>
              <a:t>	Hypopituitarism </a:t>
            </a:r>
            <a:endParaRPr lang="en-ZA" dirty="0">
              <a:solidFill>
                <a:schemeClr val="tx1"/>
              </a:solidFill>
            </a:endParaRPr>
          </a:p>
          <a:p>
            <a:pPr marL="0" lvl="0" indent="0">
              <a:buNone/>
            </a:pPr>
            <a:r>
              <a:rPr lang="en-ZA" dirty="0" smtClean="0">
                <a:solidFill>
                  <a:schemeClr val="tx1"/>
                </a:solidFill>
              </a:rPr>
              <a:t>	Idiopathic </a:t>
            </a:r>
            <a:r>
              <a:rPr lang="en-ZA" dirty="0">
                <a:solidFill>
                  <a:schemeClr val="tx1"/>
                </a:solidFill>
              </a:rPr>
              <a:t>thrombocytopenic purpura </a:t>
            </a:r>
          </a:p>
          <a:p>
            <a:pPr marL="0" lvl="0" indent="0">
              <a:buNone/>
            </a:pPr>
            <a:r>
              <a:rPr lang="en-ZA" dirty="0" smtClean="0">
                <a:solidFill>
                  <a:schemeClr val="tx1"/>
                </a:solidFill>
              </a:rPr>
              <a:t>	Moto </a:t>
            </a:r>
            <a:r>
              <a:rPr lang="en-ZA" dirty="0">
                <a:solidFill>
                  <a:schemeClr val="tx1"/>
                </a:solidFill>
              </a:rPr>
              <a:t>neuron disease </a:t>
            </a:r>
          </a:p>
          <a:p>
            <a:pPr marL="0" lvl="0" indent="0">
              <a:buNone/>
            </a:pPr>
            <a:r>
              <a:rPr lang="en-ZA" dirty="0" smtClean="0">
                <a:solidFill>
                  <a:schemeClr val="tx1"/>
                </a:solidFill>
              </a:rPr>
              <a:t>	Muscular </a:t>
            </a:r>
            <a:r>
              <a:rPr lang="en-ZA" dirty="0">
                <a:solidFill>
                  <a:schemeClr val="tx1"/>
                </a:solidFill>
              </a:rPr>
              <a:t>dystrophy and other inherited myopathies</a:t>
            </a:r>
          </a:p>
          <a:p>
            <a:pPr marL="0" lvl="0" indent="0">
              <a:buNone/>
            </a:pPr>
            <a:r>
              <a:rPr lang="en-ZA" dirty="0" smtClean="0">
                <a:solidFill>
                  <a:schemeClr val="tx1"/>
                </a:solidFill>
              </a:rPr>
              <a:t>	Myasthenia </a:t>
            </a:r>
            <a:r>
              <a:rPr lang="en-ZA" dirty="0">
                <a:solidFill>
                  <a:schemeClr val="tx1"/>
                </a:solidFill>
              </a:rPr>
              <a:t>gravis </a:t>
            </a:r>
          </a:p>
          <a:p>
            <a:pPr marL="0" lvl="0" indent="0">
              <a:buNone/>
            </a:pPr>
            <a:r>
              <a:rPr lang="en-ZA" dirty="0" smtClean="0">
                <a:solidFill>
                  <a:schemeClr val="tx1"/>
                </a:solidFill>
              </a:rPr>
              <a:t>	Medicines </a:t>
            </a:r>
            <a:r>
              <a:rPr lang="en-ZA" dirty="0">
                <a:solidFill>
                  <a:schemeClr val="tx1"/>
                </a:solidFill>
              </a:rPr>
              <a:t>to treat paraplegia/quadriplegia</a:t>
            </a:r>
          </a:p>
          <a:p>
            <a:pPr marL="0" lvl="0" indent="0">
              <a:buNone/>
            </a:pPr>
            <a:r>
              <a:rPr lang="en-ZA" dirty="0" smtClean="0">
                <a:solidFill>
                  <a:schemeClr val="tx1"/>
                </a:solidFill>
              </a:rPr>
              <a:t>	Polyarthritis </a:t>
            </a:r>
            <a:r>
              <a:rPr lang="en-ZA" dirty="0">
                <a:solidFill>
                  <a:schemeClr val="tx1"/>
                </a:solidFill>
              </a:rPr>
              <a:t>nodosa</a:t>
            </a:r>
          </a:p>
          <a:p>
            <a:pPr marL="0" lvl="0" indent="0">
              <a:buNone/>
            </a:pPr>
            <a:r>
              <a:rPr lang="en-ZA" dirty="0" smtClean="0">
                <a:solidFill>
                  <a:schemeClr val="tx1"/>
                </a:solidFill>
              </a:rPr>
              <a:t>	Psoriatic arthritis</a:t>
            </a:r>
            <a:endParaRPr lang="en-ZA" dirty="0">
              <a:solidFill>
                <a:schemeClr val="tx1"/>
              </a:solidFill>
            </a:endParaRPr>
          </a:p>
          <a:p>
            <a:pPr marL="0" lvl="0" indent="0">
              <a:buNone/>
            </a:pPr>
            <a:r>
              <a:rPr lang="en-ZA" dirty="0" smtClean="0">
                <a:solidFill>
                  <a:schemeClr val="tx1"/>
                </a:solidFill>
              </a:rPr>
              <a:t>	Pulmonary </a:t>
            </a:r>
            <a:r>
              <a:rPr lang="en-ZA" dirty="0">
                <a:solidFill>
                  <a:schemeClr val="tx1"/>
                </a:solidFill>
              </a:rPr>
              <a:t>interstitial fibrosis</a:t>
            </a:r>
          </a:p>
          <a:p>
            <a:pPr marL="0" lvl="0" indent="0">
              <a:buNone/>
            </a:pPr>
            <a:r>
              <a:rPr lang="en-ZA" dirty="0" smtClean="0">
                <a:solidFill>
                  <a:schemeClr val="tx1"/>
                </a:solidFill>
              </a:rPr>
              <a:t>	Scleroderma</a:t>
            </a:r>
            <a:endParaRPr lang="en-ZA" dirty="0">
              <a:solidFill>
                <a:schemeClr val="tx1"/>
              </a:solidFill>
            </a:endParaRPr>
          </a:p>
          <a:p>
            <a:pPr marL="0" lvl="0" indent="0">
              <a:buNone/>
            </a:pPr>
            <a:r>
              <a:rPr lang="en-ZA" dirty="0" smtClean="0">
                <a:solidFill>
                  <a:schemeClr val="tx1"/>
                </a:solidFill>
              </a:rPr>
              <a:t>	Sjogren’s </a:t>
            </a:r>
            <a:r>
              <a:rPr lang="en-ZA" dirty="0">
                <a:solidFill>
                  <a:schemeClr val="tx1"/>
                </a:solidFill>
              </a:rPr>
              <a:t>disease</a:t>
            </a:r>
          </a:p>
          <a:p>
            <a:pPr marL="0" lvl="0" indent="0">
              <a:buNone/>
            </a:pPr>
            <a:r>
              <a:rPr lang="en-ZA" dirty="0" smtClean="0">
                <a:solidFill>
                  <a:schemeClr val="tx1"/>
                </a:solidFill>
              </a:rPr>
              <a:t>	Trigeminal neuralgia</a:t>
            </a:r>
            <a:endParaRPr lang="en-ZA" dirty="0">
              <a:solidFill>
                <a:schemeClr val="tx1"/>
              </a:solidFill>
            </a:endParaRPr>
          </a:p>
          <a:p>
            <a:pPr>
              <a:spcBef>
                <a:spcPts val="0"/>
              </a:spcBef>
            </a:pPr>
            <a:endParaRPr lang="en-ZA" sz="16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pPr>
            <a:endParaRPr lang="en-ZA" sz="2800" dirty="0" smtClean="0">
              <a:solidFill>
                <a:schemeClr val="tx1"/>
              </a:solidFill>
            </a:endParaRPr>
          </a:p>
          <a:p>
            <a:pPr marL="457200" indent="-457200">
              <a:spcBef>
                <a:spcPts val="0"/>
              </a:spcBef>
              <a:buFontTx/>
              <a:buChar char="-"/>
            </a:pPr>
            <a:endParaRPr lang="en-ZA"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2646996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process re removed chronic conditions</a:t>
            </a:r>
            <a:endParaRPr lang="en-US" dirty="0"/>
          </a:p>
        </p:txBody>
      </p:sp>
      <p:sp>
        <p:nvSpPr>
          <p:cNvPr id="3" name="Content Placeholder 2"/>
          <p:cNvSpPr>
            <a:spLocks noGrp="1"/>
          </p:cNvSpPr>
          <p:nvPr>
            <p:ph idx="1"/>
          </p:nvPr>
        </p:nvSpPr>
        <p:spPr/>
        <p:txBody>
          <a:bodyPr>
            <a:normAutofit/>
          </a:bodyPr>
          <a:lstStyle/>
          <a:p>
            <a:r>
              <a:rPr lang="en-US" sz="2000" dirty="0" smtClean="0">
                <a:solidFill>
                  <a:schemeClr val="tx1"/>
                </a:solidFill>
              </a:rPr>
              <a:t>Members affected by the removal of the 20 conditions will receive separate communication during November and will be advised to upgrade to Pace2, Pace3 or Pace4.</a:t>
            </a:r>
          </a:p>
          <a:p>
            <a:pPr marL="0" indent="0">
              <a:buNone/>
            </a:pPr>
            <a:endParaRPr lang="en-US" sz="2000" dirty="0" smtClean="0"/>
          </a:p>
        </p:txBody>
      </p:sp>
    </p:spTree>
    <p:extLst>
      <p:ext uri="{BB962C8B-B14F-4D97-AF65-F5344CB8AC3E}">
        <p14:creationId xmlns:p14="http://schemas.microsoft.com/office/powerpoint/2010/main" val="1472565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51198587"/>
              </p:ext>
            </p:extLst>
          </p:nvPr>
        </p:nvGraphicFramePr>
        <p:xfrm>
          <a:off x="971175" y="4684364"/>
          <a:ext cx="4320905" cy="1981200"/>
        </p:xfrm>
        <a:graphic>
          <a:graphicData uri="http://schemas.openxmlformats.org/drawingml/2006/table">
            <a:tbl>
              <a:tblPr/>
              <a:tblGrid>
                <a:gridCol w="4320905"/>
              </a:tblGrid>
              <a:tr h="55545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a:ea typeface="ＭＳ Ｐゴシック" charset="0"/>
                          <a:cs typeface="Arial" charset="0"/>
                        </a:rPr>
                        <a:t>100% of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Bestmed </a:t>
                      </a:r>
                      <a:r>
                        <a:rPr kumimoji="0" lang="en-US" sz="1200" b="1" i="0" u="none" strike="noStrike" cap="none" normalizeH="0" baseline="0" dirty="0">
                          <a:ln>
                            <a:noFill/>
                          </a:ln>
                          <a:solidFill>
                            <a:schemeClr val="tx1"/>
                          </a:solidFill>
                          <a:effectLst/>
                          <a:latin typeface="Arial"/>
                          <a:ea typeface="ＭＳ Ｐゴシック" charset="0"/>
                          <a:cs typeface="Arial" charset="0"/>
                        </a:rPr>
                        <a:t>tariff: Unlimited –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Preferred Network Provider (</a:t>
                      </a:r>
                      <a:r>
                        <a:rPr lang="en-ZA" sz="1200" b="1" dirty="0" smtClean="0">
                          <a:solidFill>
                            <a:schemeClr val="tx1"/>
                          </a:solidFill>
                          <a:latin typeface="Arial" pitchFamily="34" charset="0"/>
                          <a:cs typeface="Arial" pitchFamily="34" charset="0"/>
                        </a:rPr>
                        <a:t>co-payment for voluntary use of a non-Preferred Provider hospital of up to R5 000.)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Emergencies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ER24/ International Travel Insurance</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18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05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r h="2057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2461679"/>
              </p:ext>
            </p:extLst>
          </p:nvPr>
        </p:nvGraphicFramePr>
        <p:xfrm>
          <a:off x="971175" y="2269541"/>
          <a:ext cx="3600825" cy="1828712"/>
        </p:xfrm>
        <a:graphic>
          <a:graphicData uri="http://schemas.openxmlformats.org/drawingml/2006/table">
            <a:tbl>
              <a:tblPr/>
              <a:tblGrid>
                <a:gridCol w="3600825"/>
              </a:tblGrid>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CDL chronic conditions (PMBs)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  &gt;  100% of Bestmed tariff Unlimited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  &gt;   25% co-payment non-formulary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  &gt;   Subject to Onecare formulary medicine</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T="45698" marB="45698" horzOverflow="overflow">
                    <a:lnL>
                      <a:noFill/>
                    </a:lnL>
                    <a:lnR>
                      <a:noFill/>
                    </a:lnR>
                    <a:lnT>
                      <a:noFill/>
                    </a:lnT>
                    <a:lnB>
                      <a:noFill/>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Non-CDL chronic conditions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  &gt;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25 conditions, 100% of Scheme tariff applies,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if prescribed by a NP. Limited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  &gt;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M = R6 000, M1 + = R12 000.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Limited to NP and formularies.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T="45698" marB="45698" horzOverflow="overflow">
                    <a:lnL>
                      <a:noFill/>
                    </a:lnL>
                    <a:lnR>
                      <a:noFill/>
                    </a:lnR>
                    <a:lnT>
                      <a:noFill/>
                    </a:lnT>
                    <a:lnB>
                      <a:noFill/>
                    </a:lnB>
                    <a:lnTlToBr>
                      <a:noFill/>
                    </a:lnTlToBr>
                    <a:lnBlToTr>
                      <a:noFill/>
                    </a:lnBlToTr>
                    <a:noFill/>
                  </a:tcPr>
                </a:tc>
              </a:tr>
            </a:tbl>
          </a:graphicData>
        </a:graphic>
      </p:graphicFrame>
      <p:sp>
        <p:nvSpPr>
          <p:cNvPr id="8" name="Rectangle 7"/>
          <p:cNvSpPr/>
          <p:nvPr/>
        </p:nvSpPr>
        <p:spPr>
          <a:xfrm>
            <a:off x="819945" y="4653135"/>
            <a:ext cx="71437" cy="1368425"/>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9" name="Rectangle 8"/>
          <p:cNvSpPr/>
          <p:nvPr/>
        </p:nvSpPr>
        <p:spPr>
          <a:xfrm>
            <a:off x="822327" y="1001697"/>
            <a:ext cx="66674" cy="3323247"/>
          </a:xfrm>
          <a:prstGeom prst="rect">
            <a:avLst/>
          </a:prstGeom>
          <a:gradFill flip="none" rotWithShape="1">
            <a:gsLst>
              <a:gs pos="0">
                <a:srgbClr val="660066"/>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0" name="TextBox 9"/>
          <p:cNvSpPr txBox="1">
            <a:spLocks noChangeArrowheads="1"/>
          </p:cNvSpPr>
          <p:nvPr/>
        </p:nvSpPr>
        <p:spPr bwMode="auto">
          <a:xfrm rot="16200000">
            <a:off x="38319" y="5106515"/>
            <a:ext cx="791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Hospital </a:t>
            </a:r>
          </a:p>
          <a:p>
            <a:pPr algn="ctr" eaLnBrk="1" hangingPunct="1"/>
            <a:r>
              <a:rPr lang="en-US" sz="1200" b="1" dirty="0">
                <a:solidFill>
                  <a:srgbClr val="2A002A"/>
                </a:solidFill>
                <a:latin typeface="Arial"/>
              </a:rPr>
              <a:t>Benefit</a:t>
            </a:r>
          </a:p>
        </p:txBody>
      </p:sp>
      <p:sp>
        <p:nvSpPr>
          <p:cNvPr id="11" name="TextBox 10"/>
          <p:cNvSpPr txBox="1">
            <a:spLocks noChangeArrowheads="1"/>
          </p:cNvSpPr>
          <p:nvPr/>
        </p:nvSpPr>
        <p:spPr bwMode="auto">
          <a:xfrm rot="16200000">
            <a:off x="-264292" y="2734009"/>
            <a:ext cx="13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Chronic Disease </a:t>
            </a:r>
          </a:p>
          <a:p>
            <a:pPr algn="ctr" eaLnBrk="1" hangingPunct="1"/>
            <a:r>
              <a:rPr lang="en-US" sz="1200" b="1" dirty="0">
                <a:solidFill>
                  <a:srgbClr val="2A002A"/>
                </a:solidFill>
                <a:latin typeface="Arial"/>
              </a:rPr>
              <a:t>Benefit</a:t>
            </a:r>
          </a:p>
        </p:txBody>
      </p:sp>
      <p:sp>
        <p:nvSpPr>
          <p:cNvPr id="12" name="TextBox 11"/>
          <p:cNvSpPr txBox="1">
            <a:spLocks noChangeArrowheads="1"/>
          </p:cNvSpPr>
          <p:nvPr/>
        </p:nvSpPr>
        <p:spPr bwMode="auto">
          <a:xfrm rot="16200000">
            <a:off x="-59727" y="1260807"/>
            <a:ext cx="979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1200" b="1" dirty="0">
                <a:solidFill>
                  <a:srgbClr val="2A002A"/>
                </a:solidFill>
                <a:latin typeface="Arial"/>
              </a:rPr>
              <a:t>Day-to-day</a:t>
            </a:r>
          </a:p>
          <a:p>
            <a:pPr algn="ctr" eaLnBrk="1" hangingPunct="1"/>
            <a:r>
              <a:rPr lang="en-US" sz="1200" b="1" dirty="0">
                <a:solidFill>
                  <a:srgbClr val="2A002A"/>
                </a:solidFill>
                <a:latin typeface="Arial"/>
              </a:rPr>
              <a:t>Benefit</a:t>
            </a:r>
          </a:p>
        </p:txBody>
      </p:sp>
      <p:sp>
        <p:nvSpPr>
          <p:cNvPr id="13" name="TextBox 12"/>
          <p:cNvSpPr txBox="1"/>
          <p:nvPr/>
        </p:nvSpPr>
        <p:spPr>
          <a:xfrm>
            <a:off x="971175" y="1260806"/>
            <a:ext cx="3117850" cy="461665"/>
          </a:xfrm>
          <a:prstGeom prst="rect">
            <a:avLst/>
          </a:prstGeom>
          <a:noFill/>
        </p:spPr>
        <p:txBody>
          <a:bodyPr wrap="square" rtlCol="0">
            <a:spAutoFit/>
          </a:bodyPr>
          <a:lstStyle/>
          <a:p>
            <a:r>
              <a:rPr lang="en-ZA" sz="1200" b="1" dirty="0" smtClean="0">
                <a:latin typeface="Arial" pitchFamily="34" charset="0"/>
                <a:cs typeface="Arial" pitchFamily="34" charset="0"/>
              </a:rPr>
              <a:t>Overall day-to-day limits</a:t>
            </a:r>
          </a:p>
          <a:p>
            <a:r>
              <a:rPr lang="en-ZA" sz="1200" dirty="0" smtClean="0">
                <a:latin typeface="Arial" pitchFamily="34" charset="0"/>
                <a:cs typeface="Arial" pitchFamily="34" charset="0"/>
              </a:rPr>
              <a:t>M = R10 000; M1+ = R20 000</a:t>
            </a:r>
            <a:endParaRPr lang="en-ZA" sz="1200" dirty="0">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999519708"/>
              </p:ext>
            </p:extLst>
          </p:nvPr>
        </p:nvGraphicFramePr>
        <p:xfrm>
          <a:off x="5343525" y="736893"/>
          <a:ext cx="3524250" cy="5139024"/>
        </p:xfrm>
        <a:graphic>
          <a:graphicData uri="http://schemas.openxmlformats.org/drawingml/2006/table">
            <a:tbl>
              <a:tblPr/>
              <a:tblGrid>
                <a:gridCol w="1346985"/>
                <a:gridCol w="2177265"/>
              </a:tblGrid>
              <a:tr h="374906">
                <a:tc gridSpan="2">
                  <a:txBody>
                    <a:bodyPr/>
                    <a:lstStyle/>
                    <a:p>
                      <a:pPr marL="0" marR="0" lvl="0" indent="0" algn="ctr"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Scheme Benefits :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
                      </a:r>
                      <a:br>
                        <a:rPr kumimoji="0" lang="en-US" sz="1200" b="1" i="0" u="none" strike="noStrike" cap="none" normalizeH="0" baseline="0" dirty="0" smtClean="0">
                          <a:ln>
                            <a:noFill/>
                          </a:ln>
                          <a:solidFill>
                            <a:schemeClr val="tx1"/>
                          </a:solidFill>
                          <a:effectLst/>
                          <a:latin typeface="Arial"/>
                          <a:ea typeface="ＭＳ Ｐゴシック" charset="0"/>
                          <a:cs typeface="Arial" charset="0"/>
                        </a:rPr>
                      </a:br>
                      <a:r>
                        <a:rPr kumimoji="0" lang="en-US" sz="1200" b="1" i="0" u="none" strike="noStrike" cap="none" normalizeH="0" baseline="0" dirty="0" smtClean="0">
                          <a:ln>
                            <a:noFill/>
                          </a:ln>
                          <a:solidFill>
                            <a:schemeClr val="tx1"/>
                          </a:solidFill>
                          <a:effectLst/>
                          <a:latin typeface="Arial"/>
                          <a:ea typeface="ＭＳ Ｐゴシック" charset="0"/>
                          <a:cs typeface="Arial" charset="0"/>
                        </a:rPr>
                        <a:t>Sub-Limits M = R10 000, M1+ = R20 000</a:t>
                      </a:r>
                    </a:p>
                    <a:p>
                      <a:pPr marL="0" marR="0" lvl="0" indent="0" algn="ctr" defTabSz="914400" rtl="0" eaLnBrk="1" fontAlgn="base" latinLnBrk="0" hangingPunct="1">
                        <a:lnSpc>
                          <a:spcPct val="90000"/>
                        </a:lnSpc>
                        <a:spcBef>
                          <a:spcPts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a:ea typeface="ＭＳ Ｐゴシック" charset="0"/>
                          <a:cs typeface="Arial" charset="0"/>
                        </a:rPr>
                        <a:t>All services to be obtained from Network Provider (Onecare)</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53" marR="91453" marT="45722" marB="45722"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60000"/>
                        <a:lumOff val="40000"/>
                      </a:schemeClr>
                    </a:solidFill>
                  </a:tcPr>
                </a:tc>
                <a:tc hMerge="1">
                  <a:txBody>
                    <a:bodyPr/>
                    <a:lstStyle/>
                    <a:p>
                      <a:endParaRPr lang="en-US"/>
                    </a:p>
                  </a:txBody>
                  <a:tcPr/>
                </a:tc>
              </a:tr>
              <a:tr h="333764">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Acute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Medicine</a:t>
                      </a:r>
                    </a:p>
                    <a:p>
                      <a:pPr marL="0" marR="0" lvl="0" indent="0" algn="l" defTabSz="914400" rtl="0" eaLnBrk="1" fontAlgn="base" latinLnBrk="0" hangingPunct="1">
                        <a:lnSpc>
                          <a:spcPct val="90000"/>
                        </a:lnSpc>
                        <a:spcBef>
                          <a:spcPts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M     </a:t>
                      </a:r>
                      <a:r>
                        <a:rPr kumimoji="0" lang="en-US" sz="1200" b="0" i="0" u="none" strike="noStrike" cap="none" normalizeH="0" baseline="0" dirty="0">
                          <a:ln>
                            <a:noFill/>
                          </a:ln>
                          <a:solidFill>
                            <a:schemeClr val="tx1"/>
                          </a:solidFill>
                          <a:effectLst/>
                          <a:latin typeface="Arial"/>
                          <a:ea typeface="ＭＳ Ｐゴシック" charset="0"/>
                          <a:cs typeface="Arial" charset="0"/>
                        </a:rPr>
                        <a: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R3 200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R6 400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245838">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a:ea typeface="ＭＳ Ｐゴシック" charset="0"/>
                          <a:cs typeface="Arial" charset="0"/>
                        </a:rPr>
                        <a:t>GP Visits (Onecare network)</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a:ea typeface="ＭＳ Ｐゴシック" charset="0"/>
                          <a:cs typeface="Arial" charset="0"/>
                        </a:rPr>
                        <a:t>Subject to overall day-to-day limit (Onecare only)</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333764">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Specialist </a:t>
                      </a:r>
                      <a:r>
                        <a:rPr kumimoji="0" lang="en-US" sz="1200" b="1" i="0" u="none" strike="noStrike" cap="none" normalizeH="0" baseline="0" dirty="0">
                          <a:ln>
                            <a:noFill/>
                          </a:ln>
                          <a:solidFill>
                            <a:schemeClr val="tx1"/>
                          </a:solidFill>
                          <a:effectLst/>
                          <a:latin typeface="Arial"/>
                          <a:ea typeface="ＭＳ Ｐゴシック" charset="0"/>
                          <a:cs typeface="Arial" charset="0"/>
                        </a:rPr>
                        <a:t>Consultations</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M     </a:t>
                      </a:r>
                      <a:r>
                        <a:rPr kumimoji="0" lang="en-US" sz="1200" b="0" i="0" u="none" strike="noStrike" cap="none" normalizeH="0" baseline="0" dirty="0">
                          <a:ln>
                            <a:noFill/>
                          </a:ln>
                          <a:solidFill>
                            <a:schemeClr val="tx1"/>
                          </a:solidFill>
                          <a:effectLst/>
                          <a:latin typeface="Arial"/>
                          <a:ea typeface="ＭＳ Ｐゴシック" charset="0"/>
                          <a:cs typeface="Arial" charset="0"/>
                        </a:rPr>
                        <a: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R2 000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R4 000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299616">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Specialised </a:t>
                      </a:r>
                      <a:r>
                        <a:rPr kumimoji="0" lang="en-US" sz="1200" b="1" i="0" u="none" strike="noStrike" cap="none" normalizeH="0" baseline="0" dirty="0">
                          <a:ln>
                            <a:noFill/>
                          </a:ln>
                          <a:solidFill>
                            <a:schemeClr val="tx1"/>
                          </a:solidFill>
                          <a:effectLst/>
                          <a:latin typeface="Arial"/>
                          <a:ea typeface="ＭＳ Ｐゴシック" charset="0"/>
                          <a:cs typeface="Arial" charset="0"/>
                        </a:rPr>
                        <a:t>Dentistry</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     :  R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4 400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 5 600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333764">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a:ea typeface="ＭＳ Ｐゴシック" charset="0"/>
                          <a:cs typeface="Arial" charset="0"/>
                        </a:rPr>
                        <a:t>Optical Benefits</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M     </a:t>
                      </a:r>
                      <a:r>
                        <a:rPr kumimoji="0" lang="en-US" sz="1200" b="0" i="0" u="none" strike="noStrike" cap="none" normalizeH="0" baseline="0" dirty="0">
                          <a:ln>
                            <a:noFill/>
                          </a:ln>
                          <a:solidFill>
                            <a:schemeClr val="tx1"/>
                          </a:solidFill>
                          <a:effectLst/>
                          <a:latin typeface="Arial"/>
                          <a:ea typeface="ＭＳ Ｐゴシック" charset="0"/>
                          <a:cs typeface="Arial" charset="0"/>
                        </a:rPr>
                        <a: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R2 800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R4 400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1761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rial"/>
                        </a:rPr>
                        <a:t>Radiology and Pathology</a:t>
                      </a:r>
                      <a:endParaRPr kumimoji="0" lang="en-US" sz="1200" b="1"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200" u="none" strike="noStrike" cap="none" normalizeH="0" baseline="0" dirty="0" smtClean="0">
                          <a:ln>
                            <a:noFill/>
                          </a:ln>
                          <a:effectLst/>
                          <a:latin typeface="Arial"/>
                        </a:rPr>
                        <a:t>Subject to overall day-to-day limits</a:t>
                      </a:r>
                      <a:endParaRPr kumimoji="0" lang="en-US" sz="1200" b="0" i="0" u="none" strike="noStrike" cap="none" normalizeH="0" baseline="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260584">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Arial"/>
                          <a:ea typeface="ＭＳ Ｐゴシック" charset="0"/>
                          <a:cs typeface="Arial" charset="0"/>
                        </a:rPr>
                        <a:t>Basic Dentistry</a:t>
                      </a:r>
                      <a:endParaRPr kumimoji="0" lang="en-US" sz="1200" b="1"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ZA"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a:ea typeface="ＭＳ Ｐゴシック" charset="0"/>
                          <a:cs typeface="Arial" charset="0"/>
                        </a:rPr>
                        <a:t>Subject to overall day-to-day limits</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r h="333764">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ＭＳ Ｐゴシック" charset="0"/>
                          <a:cs typeface="Arial" charset="0"/>
                        </a:rPr>
                        <a:t>Supplementary Services</a:t>
                      </a: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a:ea typeface="ＭＳ Ｐゴシック" charset="0"/>
                          <a:cs typeface="Arial" charset="0"/>
                        </a:rPr>
                        <a:t>M     </a:t>
                      </a:r>
                      <a:r>
                        <a:rPr kumimoji="0" lang="en-US" sz="1200" b="0" i="0" u="none" strike="noStrike" cap="none" normalizeH="0" baseline="0" dirty="0">
                          <a:ln>
                            <a:noFill/>
                          </a:ln>
                          <a:solidFill>
                            <a:schemeClr val="tx1"/>
                          </a:solidFill>
                          <a:effectLst/>
                          <a:latin typeface="Arial"/>
                          <a:ea typeface="ＭＳ Ｐゴシック" charset="0"/>
                          <a:cs typeface="Arial" charset="0"/>
                        </a:rPr>
                        <a:t>: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R2 800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90000"/>
                        </a:lnSpc>
                        <a:spcBef>
                          <a:spcPts val="0"/>
                        </a:spcBef>
                        <a:spcAft>
                          <a:spcPct val="0"/>
                        </a:spcAft>
                        <a:buClrTx/>
                        <a:buSzTx/>
                        <a:buFontTx/>
                        <a:buNone/>
                        <a:tabLst/>
                      </a:pPr>
                      <a:r>
                        <a:rPr kumimoji="0" lang="en-US" sz="1200" b="0" i="0" u="none" strike="noStrike" cap="none" normalizeH="0" baseline="0" dirty="0">
                          <a:ln>
                            <a:noFill/>
                          </a:ln>
                          <a:solidFill>
                            <a:schemeClr val="tx1"/>
                          </a:solidFill>
                          <a:effectLst/>
                          <a:latin typeface="Arial"/>
                          <a:ea typeface="ＭＳ Ｐゴシック" charset="0"/>
                          <a:cs typeface="Arial" charset="0"/>
                        </a:rPr>
                        <a:t>M1+ :  </a:t>
                      </a:r>
                      <a:r>
                        <a:rPr kumimoji="0" lang="en-US" sz="1200" b="0" i="0" u="none" strike="noStrike" cap="none" normalizeH="0" baseline="0" dirty="0" smtClean="0">
                          <a:ln>
                            <a:noFill/>
                          </a:ln>
                          <a:solidFill>
                            <a:schemeClr val="tx1"/>
                          </a:solidFill>
                          <a:effectLst/>
                          <a:latin typeface="Arial"/>
                          <a:ea typeface="ＭＳ Ｐゴシック" charset="0"/>
                          <a:cs typeface="Arial" charset="0"/>
                        </a:rPr>
                        <a:t>R5 600</a:t>
                      </a:r>
                      <a:endParaRPr kumimoji="0" lang="en-US" sz="1200" b="0" i="0" u="none" strike="noStrike" cap="none" normalizeH="0" baseline="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27310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Benefits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6583924"/>
              </p:ext>
            </p:extLst>
          </p:nvPr>
        </p:nvGraphicFramePr>
        <p:xfrm>
          <a:off x="1259632" y="1124744"/>
          <a:ext cx="6624736" cy="2322284"/>
        </p:xfrm>
        <a:graphic>
          <a:graphicData uri="http://schemas.openxmlformats.org/drawingml/2006/table">
            <a:tbl>
              <a:tblPr firstRow="1" bandRow="1">
                <a:tableStyleId>{00A15C55-8517-42AA-B614-E9B94910E393}</a:tableStyleId>
              </a:tblPr>
              <a:tblGrid>
                <a:gridCol w="3815024"/>
                <a:gridCol w="2809712"/>
              </a:tblGrid>
              <a:tr h="360040">
                <a:tc gridSpan="2">
                  <a:txBody>
                    <a:bodyPr/>
                    <a:lstStyle/>
                    <a:p>
                      <a:pPr algn="ctr"/>
                      <a:r>
                        <a:rPr lang="en-ZA" sz="1200" dirty="0" smtClean="0">
                          <a:latin typeface="Airial"/>
                        </a:rPr>
                        <a:t>Preventative Care</a:t>
                      </a:r>
                    </a:p>
                    <a:p>
                      <a:pPr algn="ctr"/>
                      <a:endParaRPr lang="en-ZA" sz="1200" dirty="0">
                        <a:solidFill>
                          <a:schemeClr val="bg1"/>
                        </a:solidFill>
                        <a:latin typeface="Airial"/>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289527">
                <a:tc>
                  <a:txBody>
                    <a:bodyPr/>
                    <a:lstStyle/>
                    <a:p>
                      <a:r>
                        <a:rPr lang="en-ZA" sz="1200" b="1" dirty="0" smtClean="0">
                          <a:latin typeface="Airial"/>
                        </a:rPr>
                        <a:t>Flu Vaccine</a:t>
                      </a:r>
                      <a:endParaRPr lang="en-ZA" sz="1200" b="1" dirty="0">
                        <a:latin typeface="Airial"/>
                      </a:endParaRPr>
                    </a:p>
                  </a:txBody>
                  <a:tcPr marL="91445" marR="91445" marT="45691" marB="45691"/>
                </a:tc>
                <a:tc>
                  <a:txBody>
                    <a:bodyPr/>
                    <a:lstStyle/>
                    <a:p>
                      <a:r>
                        <a:rPr lang="en-ZA" sz="1200" dirty="0" smtClean="0">
                          <a:latin typeface="Airial"/>
                        </a:rPr>
                        <a:t>1 per beneficiary</a:t>
                      </a:r>
                      <a:endParaRPr lang="en-ZA" sz="1200" dirty="0">
                        <a:latin typeface="Airial"/>
                      </a:endParaRPr>
                    </a:p>
                  </a:txBody>
                  <a:tcPr marL="91445" marR="91445" marT="45691" marB="45691"/>
                </a:tc>
              </a:tr>
              <a:tr h="206908">
                <a:tc>
                  <a:txBody>
                    <a:bodyPr/>
                    <a:lstStyle/>
                    <a:p>
                      <a:r>
                        <a:rPr lang="en-ZA" sz="1200" b="1" dirty="0" smtClean="0">
                          <a:latin typeface="Airial"/>
                        </a:rPr>
                        <a:t>Pneumonia Programme</a:t>
                      </a:r>
                      <a:endParaRPr lang="en-ZA" sz="1200" b="1" dirty="0">
                        <a:latin typeface="Airial"/>
                      </a:endParaRPr>
                    </a:p>
                  </a:txBody>
                  <a:tcPr marL="91445" marR="91445" marT="45691" marB="45691"/>
                </a:tc>
                <a:tc>
                  <a:txBody>
                    <a:bodyPr/>
                    <a:lstStyle/>
                    <a:p>
                      <a:r>
                        <a:rPr lang="en-ZA" sz="1200" dirty="0" smtClean="0">
                          <a:latin typeface="Airial"/>
                        </a:rPr>
                        <a:t>Protocol applies</a:t>
                      </a:r>
                      <a:endParaRPr lang="en-ZA" sz="1200" dirty="0">
                        <a:latin typeface="Airial"/>
                      </a:endParaRPr>
                    </a:p>
                  </a:txBody>
                  <a:tcPr marL="91445" marR="91445" marT="45691" marB="45691"/>
                </a:tc>
              </a:tr>
              <a:tr h="206908">
                <a:tc>
                  <a:txBody>
                    <a:bodyPr/>
                    <a:lstStyle/>
                    <a:p>
                      <a:r>
                        <a:rPr lang="en-ZA" sz="1200" b="1" dirty="0" smtClean="0">
                          <a:latin typeface="Airial"/>
                        </a:rPr>
                        <a:t>Paediatric Immunisations</a:t>
                      </a:r>
                      <a:endParaRPr lang="en-ZA" sz="1200" b="1" dirty="0">
                        <a:latin typeface="Airial"/>
                      </a:endParaRPr>
                    </a:p>
                  </a:txBody>
                  <a:tcPr marL="91445" marR="91445" marT="45691" marB="4569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irial"/>
                        </a:rPr>
                        <a:t>Protocol applies</a:t>
                      </a:r>
                    </a:p>
                  </a:txBody>
                  <a:tcPr marL="91445" marR="91445" marT="45691" marB="45691"/>
                </a:tc>
              </a:tr>
              <a:tr h="206908">
                <a:tc>
                  <a:txBody>
                    <a:bodyPr/>
                    <a:lstStyle/>
                    <a:p>
                      <a:pPr algn="l"/>
                      <a:r>
                        <a:rPr lang="en-ZA" sz="1200" b="1" dirty="0" smtClean="0">
                          <a:latin typeface="Airial"/>
                          <a:cs typeface="Arial" pitchFamily="34" charset="0"/>
                        </a:rPr>
                        <a:t>Back</a:t>
                      </a:r>
                      <a:r>
                        <a:rPr lang="en-ZA" sz="1200" b="1" baseline="0" dirty="0" smtClean="0">
                          <a:latin typeface="Airial"/>
                          <a:cs typeface="Arial" pitchFamily="34" charset="0"/>
                        </a:rPr>
                        <a:t> Rehabilitation Programme (DBC)</a:t>
                      </a:r>
                      <a:endParaRPr lang="en-ZA" sz="1200" b="1" dirty="0">
                        <a:latin typeface="Airial"/>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Protocol</a:t>
                      </a:r>
                      <a:r>
                        <a:rPr lang="en-ZA" sz="1200" baseline="0" dirty="0" smtClean="0">
                          <a:latin typeface="Airial"/>
                        </a:rPr>
                        <a:t> applies</a:t>
                      </a:r>
                      <a:endParaRPr lang="en-ZA" sz="1200" dirty="0" smtClean="0">
                        <a:latin typeface="Airial"/>
                      </a:endParaRPr>
                    </a:p>
                  </a:txBody>
                  <a:tcPr marL="91445" marR="91445" marT="45691" marB="45691"/>
                </a:tc>
              </a:tr>
              <a:tr h="752829">
                <a:tc>
                  <a:txBody>
                    <a:bodyPr/>
                    <a:lstStyle/>
                    <a:p>
                      <a:pPr algn="l"/>
                      <a:r>
                        <a:rPr lang="en-US" sz="1200" b="1" u="none" strike="noStrike" baseline="0" dirty="0" smtClean="0">
                          <a:latin typeface="Airial"/>
                        </a:rPr>
                        <a:t>Biometric screenings: Glucose, Cholesterol,</a:t>
                      </a:r>
                    </a:p>
                    <a:p>
                      <a:pPr algn="l"/>
                      <a:r>
                        <a:rPr lang="en-US" sz="1200" b="1" u="none" strike="noStrike" baseline="0" dirty="0" smtClean="0">
                          <a:latin typeface="Airial"/>
                        </a:rPr>
                        <a:t>Blood pressure measurement and Body</a:t>
                      </a:r>
                    </a:p>
                    <a:p>
                      <a:pPr algn="l"/>
                      <a:r>
                        <a:rPr lang="en-US" sz="1200" b="1" u="none" strike="noStrike" baseline="0" dirty="0" smtClean="0">
                          <a:latin typeface="Airial"/>
                        </a:rPr>
                        <a:t>Mass Index calculation.</a:t>
                      </a:r>
                      <a:endParaRPr lang="en-ZA" sz="1200" b="1" dirty="0">
                        <a:latin typeface="Airial"/>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200" dirty="0" smtClean="0">
                          <a:latin typeface="Airial"/>
                        </a:rPr>
                        <a:t>From selected Clicks, Script</a:t>
                      </a:r>
                      <a:r>
                        <a:rPr lang="en-ZA" sz="1200" baseline="0" dirty="0" smtClean="0">
                          <a:latin typeface="Airial"/>
                        </a:rPr>
                        <a:t> Savers or Dis-Chem Pharmacies</a:t>
                      </a:r>
                      <a:endParaRPr lang="en-ZA" sz="1200" dirty="0" smtClean="0">
                        <a:latin typeface="Airial"/>
                      </a:endParaRPr>
                    </a:p>
                  </a:txBody>
                  <a:tcPr marL="91445" marR="91445" marT="45691" marB="45691"/>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79903792"/>
              </p:ext>
            </p:extLst>
          </p:nvPr>
        </p:nvGraphicFramePr>
        <p:xfrm>
          <a:off x="1259632" y="4005064"/>
          <a:ext cx="6624737" cy="1381428"/>
        </p:xfrm>
        <a:graphic>
          <a:graphicData uri="http://schemas.openxmlformats.org/drawingml/2006/table">
            <a:tbl>
              <a:tblPr firstRow="1" bandRow="1">
                <a:tableStyleId>{17292A2E-F333-43FB-9621-5CBBE7FDCDCB}</a:tableStyleId>
              </a:tblPr>
              <a:tblGrid>
                <a:gridCol w="3839108"/>
                <a:gridCol w="2785629"/>
              </a:tblGrid>
              <a:tr h="37304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latin typeface="Airial"/>
                        </a:rPr>
                        <a:t>Contributions</a:t>
                      </a:r>
                      <a:endParaRPr kumimoji="0" lang="en-US" sz="1200" b="1" i="0" u="none" strike="noStrike" cap="none" normalizeH="0" baseline="0" dirty="0">
                        <a:ln>
                          <a:noFill/>
                        </a:ln>
                        <a:solidFill>
                          <a:schemeClr val="bg1"/>
                        </a:solidFill>
                        <a:effectLst/>
                        <a:latin typeface="Airial"/>
                        <a:ea typeface="ＭＳ Ｐゴシック" charset="0"/>
                        <a:cs typeface="Arial" charset="0"/>
                      </a:endParaRPr>
                    </a:p>
                  </a:txBody>
                  <a:tcPr marL="91445" marR="91445" marT="45689" marB="4568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en-US"/>
                    </a:p>
                  </a:txBody>
                  <a:tcPr/>
                </a:tc>
              </a:tr>
              <a:tr h="336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Principal Member</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irial"/>
                          <a:ea typeface="ＭＳ Ｐゴシック" charset="0"/>
                          <a:cs typeface="Arial" charset="0"/>
                        </a:rPr>
                        <a:t>R3 243</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336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Adult </a:t>
                      </a:r>
                      <a:r>
                        <a:rPr kumimoji="0" lang="en-US" sz="1200" b="1" u="none" strike="noStrike" cap="none" normalizeH="0" baseline="0" dirty="0" smtClean="0">
                          <a:ln>
                            <a:noFill/>
                          </a:ln>
                          <a:effectLst/>
                          <a:latin typeface="Airial"/>
                        </a:rPr>
                        <a:t>Dependant</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irial"/>
                          <a:ea typeface="ＭＳ Ｐゴシック" charset="0"/>
                          <a:cs typeface="Arial" charset="0"/>
                        </a:rPr>
                        <a:t>R3 243</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336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latin typeface="Airial"/>
                        </a:rPr>
                        <a:t>Child </a:t>
                      </a:r>
                      <a:r>
                        <a:rPr kumimoji="0" lang="en-US" sz="1200" b="1" u="none" strike="noStrike" cap="none" normalizeH="0" baseline="0" dirty="0" smtClean="0">
                          <a:ln>
                            <a:noFill/>
                          </a:ln>
                          <a:effectLst/>
                          <a:latin typeface="Airial"/>
                        </a:rPr>
                        <a:t>Dependant</a:t>
                      </a:r>
                      <a:endParaRPr kumimoji="0" lang="en-US" sz="1200" b="1"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irial"/>
                          <a:ea typeface="ＭＳ Ｐゴシック" charset="0"/>
                          <a:cs typeface="Arial" charset="0"/>
                        </a:rPr>
                        <a:t>R771</a:t>
                      </a:r>
                      <a:endParaRPr kumimoji="0" lang="en-US" sz="1200" b="0" i="0" u="none" strike="noStrike" cap="none" normalizeH="0" baseline="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23416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830262"/>
          </a:xfrm>
        </p:spPr>
        <p:txBody>
          <a:bodyPr/>
          <a:lstStyle/>
          <a:p>
            <a:r>
              <a:rPr lang="en-US" dirty="0" smtClean="0"/>
              <a:t>Performance Indicators – Profile (2010-2013)</a:t>
            </a:r>
            <a:endParaRPr lang="en-US" dirty="0"/>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897965368"/>
              </p:ext>
            </p:extLst>
          </p:nvPr>
        </p:nvGraphicFramePr>
        <p:xfrm>
          <a:off x="952500" y="1600200"/>
          <a:ext cx="7181774" cy="3949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6955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a:t> </a:t>
            </a:r>
            <a:r>
              <a:rPr lang="en-US" dirty="0" smtClean="0"/>
              <a:t>          Non-CDL Conditions</a:t>
            </a:r>
            <a:endParaRPr lang="en-US" dirty="0"/>
          </a:p>
        </p:txBody>
      </p:sp>
      <p:sp>
        <p:nvSpPr>
          <p:cNvPr id="6" name="TextBox 5"/>
          <p:cNvSpPr txBox="1"/>
          <p:nvPr/>
        </p:nvSpPr>
        <p:spPr>
          <a:xfrm>
            <a:off x="606188" y="618050"/>
            <a:ext cx="3965812" cy="2677656"/>
          </a:xfrm>
          <a:prstGeom prst="rect">
            <a:avLst/>
          </a:prstGeom>
          <a:noFill/>
        </p:spPr>
        <p:txBody>
          <a:bodyPr wrap="square" rtlCol="0">
            <a:spAutoFit/>
          </a:bodyPr>
          <a:lstStyle/>
          <a:p>
            <a:pPr algn="just"/>
            <a:endParaRPr lang="en-GB" sz="2000" b="1" dirty="0" smtClean="0">
              <a:latin typeface="Arial" pitchFamily="34" charset="0"/>
              <a:cs typeface="Arial" pitchFamily="34" charset="0"/>
            </a:endParaRPr>
          </a:p>
          <a:p>
            <a:pPr algn="just"/>
            <a:endParaRPr lang="en-US" sz="1400" dirty="0" smtClean="0">
              <a:latin typeface="Arial" pitchFamily="34" charset="0"/>
              <a:cs typeface="Arial" pitchFamily="34" charset="0"/>
            </a:endParaRPr>
          </a:p>
          <a:p>
            <a:pPr algn="just"/>
            <a:r>
              <a:rPr lang="en-US" sz="1400" b="1" dirty="0" smtClean="0">
                <a:latin typeface="Arial" pitchFamily="34" charset="0"/>
                <a:cs typeface="Arial" pitchFamily="34" charset="0"/>
              </a:rPr>
              <a:t>CDL </a:t>
            </a:r>
            <a:r>
              <a:rPr lang="en-US" sz="1400" b="1" dirty="0">
                <a:latin typeface="Arial" pitchFamily="34" charset="0"/>
                <a:cs typeface="Arial" pitchFamily="34" charset="0"/>
              </a:rPr>
              <a:t>Chronic Conditions (PMBs</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just"/>
            <a:r>
              <a:rPr lang="en-US" sz="1400" dirty="0" smtClean="0">
                <a:latin typeface="Arial" pitchFamily="34" charset="0"/>
                <a:cs typeface="Arial" pitchFamily="34" charset="0"/>
              </a:rPr>
              <a:t>100</a:t>
            </a:r>
            <a:r>
              <a:rPr lang="en-US" sz="1400" dirty="0">
                <a:latin typeface="Arial" pitchFamily="34" charset="0"/>
                <a:cs typeface="Arial" pitchFamily="34" charset="0"/>
              </a:rPr>
              <a:t>% Bestmed tariff unlimited</a:t>
            </a:r>
          </a:p>
          <a:p>
            <a:pPr algn="just"/>
            <a:r>
              <a:rPr lang="en-US" sz="1400" dirty="0" smtClean="0">
                <a:latin typeface="Arial" pitchFamily="34" charset="0"/>
                <a:cs typeface="Arial" pitchFamily="34" charset="0"/>
              </a:rPr>
              <a:t>25% </a:t>
            </a:r>
            <a:r>
              <a:rPr lang="en-US" sz="1400" dirty="0">
                <a:latin typeface="Arial" pitchFamily="34" charset="0"/>
                <a:cs typeface="Arial" pitchFamily="34" charset="0"/>
              </a:rPr>
              <a:t>co-payment: Non-formulary</a:t>
            </a:r>
          </a:p>
          <a:p>
            <a:pPr algn="just"/>
            <a:endParaRPr lang="en-US" sz="1400" b="1" dirty="0" smtClean="0">
              <a:latin typeface="Arial" pitchFamily="34" charset="0"/>
              <a:cs typeface="Arial" pitchFamily="34" charset="0"/>
            </a:endParaRPr>
          </a:p>
          <a:p>
            <a:pPr algn="just"/>
            <a:r>
              <a:rPr lang="en-US" sz="1400" b="1" dirty="0" smtClean="0">
                <a:latin typeface="Arial" pitchFamily="34" charset="0"/>
                <a:cs typeface="Arial" pitchFamily="34" charset="0"/>
              </a:rPr>
              <a:t>Non-CDL </a:t>
            </a:r>
            <a:r>
              <a:rPr lang="en-US" sz="1400" b="1" dirty="0">
                <a:latin typeface="Arial" pitchFamily="34" charset="0"/>
                <a:cs typeface="Arial" pitchFamily="34" charset="0"/>
              </a:rPr>
              <a:t>Conditions</a:t>
            </a:r>
          </a:p>
          <a:p>
            <a:pPr algn="just" fontAlgn="base"/>
            <a:r>
              <a:rPr lang="en-US" sz="1400" dirty="0">
                <a:latin typeface="Arial" pitchFamily="34" charset="0"/>
                <a:cs typeface="Arial" pitchFamily="34" charset="0"/>
              </a:rPr>
              <a:t>2</a:t>
            </a:r>
            <a:r>
              <a:rPr lang="en-US" sz="1400" dirty="0" smtClean="0">
                <a:latin typeface="Arial" pitchFamily="34" charset="0"/>
                <a:cs typeface="Arial" pitchFamily="34" charset="0"/>
              </a:rPr>
              <a:t>5 </a:t>
            </a:r>
            <a:r>
              <a:rPr lang="en-US" sz="1400" dirty="0">
                <a:latin typeface="Arial" pitchFamily="34" charset="0"/>
                <a:cs typeface="Arial" pitchFamily="34" charset="0"/>
              </a:rPr>
              <a:t>conditions covered at </a:t>
            </a:r>
            <a:r>
              <a:rPr lang="en-US" sz="1400" dirty="0" smtClean="0">
                <a:latin typeface="Arial" pitchFamily="34" charset="0"/>
                <a:cs typeface="Arial" pitchFamily="34" charset="0"/>
              </a:rPr>
              <a:t>100% </a:t>
            </a:r>
            <a:r>
              <a:rPr lang="en-US" sz="1400" dirty="0">
                <a:latin typeface="Arial" pitchFamily="34" charset="0"/>
                <a:cs typeface="Arial" pitchFamily="34" charset="0"/>
              </a:rPr>
              <a:t>of </a:t>
            </a:r>
            <a:r>
              <a:rPr lang="en-US" sz="1400" dirty="0" smtClean="0">
                <a:latin typeface="Arial" pitchFamily="34" charset="0"/>
                <a:cs typeface="Arial" pitchFamily="34" charset="0"/>
              </a:rPr>
              <a:t>Bestmed tariff</a:t>
            </a:r>
          </a:p>
          <a:p>
            <a:pPr algn="just" fontAlgn="base"/>
            <a:r>
              <a:rPr lang="en-US" sz="1400" dirty="0" smtClean="0">
                <a:latin typeface="Arial" pitchFamily="34" charset="0"/>
                <a:cs typeface="Arial" pitchFamily="34" charset="0"/>
              </a:rPr>
              <a:t>Limited </a:t>
            </a:r>
            <a:r>
              <a:rPr lang="en-US" sz="1400" dirty="0">
                <a:latin typeface="Arial" pitchFamily="34" charset="0"/>
                <a:cs typeface="Arial" pitchFamily="34" charset="0"/>
              </a:rPr>
              <a:t>to </a:t>
            </a:r>
            <a:r>
              <a:rPr lang="en-US" sz="1400" b="1" dirty="0" smtClean="0">
                <a:latin typeface="Arial" pitchFamily="34" charset="0"/>
                <a:cs typeface="Arial" pitchFamily="34" charset="0"/>
              </a:rPr>
              <a:t>M = R6 000,   M1+ = R12 000</a:t>
            </a:r>
            <a:endParaRPr lang="en-US" sz="1400" b="1" dirty="0">
              <a:latin typeface="Arial" pitchFamily="34" charset="0"/>
              <a:cs typeface="Arial" pitchFamily="34" charset="0"/>
            </a:endParaRPr>
          </a:p>
          <a:p>
            <a:endParaRPr lang="en-GB" dirty="0" smtClean="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958727555"/>
              </p:ext>
            </p:extLst>
          </p:nvPr>
        </p:nvGraphicFramePr>
        <p:xfrm>
          <a:off x="793239" y="2780928"/>
          <a:ext cx="3492617" cy="3691998"/>
        </p:xfrm>
        <a:graphic>
          <a:graphicData uri="http://schemas.openxmlformats.org/drawingml/2006/table">
            <a:tbl>
              <a:tblPr firstRow="1" bandRow="1">
                <a:tableStyleId>{5C22544A-7EE6-4342-B048-85BDC9FD1C3A}</a:tableStyleId>
              </a:tblPr>
              <a:tblGrid>
                <a:gridCol w="447413"/>
                <a:gridCol w="3045204"/>
              </a:tblGrid>
              <a:tr h="346746">
                <a:tc>
                  <a:txBody>
                    <a:bodyPr/>
                    <a:lstStyle/>
                    <a:p>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a:t>
                      </a:r>
                      <a:r>
                        <a:rPr lang="en-US" sz="1200" baseline="0" dirty="0" smtClean="0">
                          <a:latin typeface="Arial" panose="020B0604020202020204" pitchFamily="34" charset="0"/>
                          <a:cs typeface="Arial" panose="020B0604020202020204" pitchFamily="34" charset="0"/>
                        </a:rPr>
                        <a:t>-CDL Conditions</a:t>
                      </a:r>
                      <a:endParaRPr lang="en-US" sz="1200" b="1" dirty="0">
                        <a:solidFill>
                          <a:schemeClr val="bg1"/>
                        </a:solidFill>
                        <a:latin typeface="Arial" pitchFamily="34" charset="0"/>
                        <a:cs typeface="Arial" pitchFamily="34" charset="0"/>
                      </a:endParaRPr>
                    </a:p>
                  </a:txBody>
                  <a:tcPr/>
                </a:tc>
              </a:tr>
              <a:tr h="266238">
                <a:tc>
                  <a:txBody>
                    <a:bodyPr/>
                    <a:lstStyle/>
                    <a:p>
                      <a:r>
                        <a:rPr lang="en-US" sz="1200" dirty="0" smtClean="0">
                          <a:latin typeface="Arial" panose="020B0604020202020204" pitchFamily="34" charset="0"/>
                          <a:cs typeface="Arial" panose="020B0604020202020204" pitchFamily="34" charset="0"/>
                        </a:rPr>
                        <a:t>1</a:t>
                      </a:r>
                      <a:endParaRPr lang="en-US"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ADD / ADHD</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2</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Acne- severe</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3</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Eczema</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4</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Allergic Rhinitis</a:t>
                      </a:r>
                      <a:endParaRPr lang="en-US" sz="1200" b="1" dirty="0">
                        <a:solidFill>
                          <a:schemeClr val="bg1"/>
                        </a:solidFill>
                        <a:latin typeface="Arial" pitchFamily="34" charset="0"/>
                        <a:cs typeface="Arial" pitchFamily="34" charset="0"/>
                      </a:endParaRPr>
                    </a:p>
                  </a:txBody>
                  <a:tcPr/>
                </a:tc>
              </a:tr>
              <a:tr h="346746">
                <a:tc>
                  <a:txBody>
                    <a:bodyPr/>
                    <a:lstStyle/>
                    <a:p>
                      <a:r>
                        <a:rPr lang="en-ZA" sz="1200" dirty="0" smtClean="0">
                          <a:latin typeface="Arial" panose="020B0604020202020204" pitchFamily="34" charset="0"/>
                          <a:cs typeface="Arial" panose="020B0604020202020204" pitchFamily="34" charset="0"/>
                        </a:rPr>
                        <a:t>5</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Migraine Prophylaxis</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6</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Gout Prophylaxis</a:t>
                      </a:r>
                      <a:endParaRPr lang="en-US" sz="1200" b="1" dirty="0">
                        <a:solidFill>
                          <a:schemeClr val="bg1"/>
                        </a:solidFill>
                        <a:latin typeface="Arial" pitchFamily="34" charset="0"/>
                        <a:cs typeface="Arial" pitchFamily="34" charset="0"/>
                      </a:endParaRPr>
                    </a:p>
                  </a:txBody>
                  <a:tcPr/>
                </a:tc>
              </a:tr>
              <a:tr h="267923">
                <a:tc>
                  <a:txBody>
                    <a:bodyPr/>
                    <a:lstStyle/>
                    <a:p>
                      <a:r>
                        <a:rPr lang="en-ZA" sz="1200" dirty="0" smtClean="0">
                          <a:latin typeface="Arial" panose="020B0604020202020204" pitchFamily="34" charset="0"/>
                          <a:cs typeface="Arial" panose="020B0604020202020204" pitchFamily="34" charset="0"/>
                        </a:rPr>
                        <a:t>7</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Endometriosis</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8</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Major Depression </a:t>
                      </a:r>
                      <a:endParaRPr lang="en-US" sz="1200" b="1" dirty="0">
                        <a:solidFill>
                          <a:schemeClr val="bg1"/>
                        </a:solidFill>
                        <a:latin typeface="Arial" pitchFamily="34" charset="0"/>
                        <a:cs typeface="Arial" pitchFamily="34" charset="0"/>
                      </a:endParaRPr>
                    </a:p>
                  </a:txBody>
                  <a:tcPr/>
                </a:tc>
              </a:tr>
              <a:tr h="266238">
                <a:tc>
                  <a:txBody>
                    <a:bodyPr/>
                    <a:lstStyle/>
                    <a:p>
                      <a:r>
                        <a:rPr lang="en-ZA" sz="1200" dirty="0" smtClean="0">
                          <a:latin typeface="Arial" panose="020B0604020202020204" pitchFamily="34" charset="0"/>
                          <a:cs typeface="Arial" panose="020B0604020202020204" pitchFamily="34" charset="0"/>
                        </a:rPr>
                        <a:t>9</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Chronic Anemia</a:t>
                      </a:r>
                      <a:endParaRPr lang="en-US" sz="1200" b="1" dirty="0">
                        <a:solidFill>
                          <a:schemeClr val="bg1"/>
                        </a:solidFill>
                        <a:latin typeface="Arial" pitchFamily="34" charset="0"/>
                        <a:cs typeface="Arial" pitchFamily="34" charset="0"/>
                      </a:endParaRPr>
                    </a:p>
                  </a:txBody>
                  <a:tcPr/>
                </a:tc>
              </a:tr>
              <a:tr h="346746">
                <a:tc>
                  <a:txBody>
                    <a:bodyPr/>
                    <a:lstStyle/>
                    <a:p>
                      <a:r>
                        <a:rPr lang="en-ZA" sz="1200" dirty="0" smtClean="0">
                          <a:latin typeface="Arial" panose="020B0604020202020204" pitchFamily="34" charset="0"/>
                          <a:cs typeface="Arial" panose="020B0604020202020204" pitchFamily="34" charset="0"/>
                        </a:rPr>
                        <a:t>10</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Polycystic</a:t>
                      </a:r>
                      <a:r>
                        <a:rPr lang="en-US" sz="1200" baseline="0" dirty="0" smtClean="0">
                          <a:latin typeface="Arial" panose="020B0604020202020204" pitchFamily="34" charset="0"/>
                          <a:cs typeface="Arial" panose="020B0604020202020204" pitchFamily="34" charset="0"/>
                        </a:rPr>
                        <a:t> Ovarian Disease</a:t>
                      </a:r>
                      <a:endParaRPr lang="en-US" sz="1200" b="1" dirty="0">
                        <a:solidFill>
                          <a:schemeClr val="bg1"/>
                        </a:solidFill>
                        <a:latin typeface="Arial" pitchFamily="34" charset="0"/>
                        <a:cs typeface="Arial" pitchFamily="34" charset="0"/>
                      </a:endParaRPr>
                    </a:p>
                  </a:txBody>
                  <a:tcPr/>
                </a:tc>
              </a:tr>
              <a:tr h="346746">
                <a:tc>
                  <a:txBody>
                    <a:bodyPr/>
                    <a:lstStyle/>
                    <a:p>
                      <a:r>
                        <a:rPr lang="en-ZA" sz="1200" dirty="0" smtClean="0">
                          <a:latin typeface="Arial" panose="020B0604020202020204" pitchFamily="34" charset="0"/>
                          <a:cs typeface="Arial" panose="020B0604020202020204" pitchFamily="34" charset="0"/>
                        </a:rPr>
                        <a:t>11</a:t>
                      </a:r>
                      <a:endParaRPr lang="en-ZA" sz="1200" b="1" dirty="0">
                        <a:solidFill>
                          <a:schemeClr val="bg1"/>
                        </a:solidFill>
                        <a:latin typeface="Arial" pitchFamily="34" charset="0"/>
                        <a:cs typeface="Arial"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Obsessive Compulsive</a:t>
                      </a:r>
                      <a:r>
                        <a:rPr lang="en-US" sz="1200" baseline="0" dirty="0" smtClean="0">
                          <a:latin typeface="Arial" panose="020B0604020202020204" pitchFamily="34" charset="0"/>
                          <a:cs typeface="Arial" panose="020B0604020202020204" pitchFamily="34" charset="0"/>
                        </a:rPr>
                        <a:t> Disorder</a:t>
                      </a:r>
                      <a:endParaRPr lang="en-US" sz="1200" dirty="0" smtClean="0">
                        <a:latin typeface="Arial" panose="020B0604020202020204" pitchFamily="34" charset="0"/>
                        <a:cs typeface="Arial" panose="020B0604020202020204" pitchFamily="34" charset="0"/>
                      </a:endParaRPr>
                    </a:p>
                    <a:p>
                      <a:endParaRPr lang="en-US" sz="1200" b="1" dirty="0">
                        <a:solidFill>
                          <a:schemeClr val="bg1"/>
                        </a:solidFill>
                        <a:latin typeface="Arial" pitchFamily="34" charset="0"/>
                        <a:cs typeface="Arial"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78754702"/>
              </p:ext>
            </p:extLst>
          </p:nvPr>
        </p:nvGraphicFramePr>
        <p:xfrm>
          <a:off x="4572000" y="1556792"/>
          <a:ext cx="3492617" cy="4213676"/>
        </p:xfrm>
        <a:graphic>
          <a:graphicData uri="http://schemas.openxmlformats.org/drawingml/2006/table">
            <a:tbl>
              <a:tblPr firstRow="1" bandRow="1">
                <a:tableStyleId>{5C22544A-7EE6-4342-B048-85BDC9FD1C3A}</a:tableStyleId>
              </a:tblPr>
              <a:tblGrid>
                <a:gridCol w="447413"/>
                <a:gridCol w="3045204"/>
              </a:tblGrid>
              <a:tr h="301897">
                <a:tc>
                  <a:txBody>
                    <a:bodyPr/>
                    <a:lstStyle/>
                    <a:p>
                      <a:endParaRPr lang="en-US"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Non-CDL Conditions</a:t>
                      </a:r>
                      <a:endParaRPr lang="en-US" sz="1200" dirty="0">
                        <a:solidFill>
                          <a:schemeClr val="bg1"/>
                        </a:solidFill>
                        <a:latin typeface="Arial" pitchFamily="34" charset="0"/>
                        <a:cs typeface="Arial" pitchFamily="34" charset="0"/>
                      </a:endParaRPr>
                    </a:p>
                  </a:txBody>
                  <a:tcPr/>
                </a:tc>
              </a:tr>
              <a:tr h="274402">
                <a:tc>
                  <a:txBody>
                    <a:bodyPr/>
                    <a:lstStyle/>
                    <a:p>
                      <a:r>
                        <a:rPr lang="en-ZA" sz="1200" dirty="0" smtClean="0">
                          <a:latin typeface="Arial" panose="020B0604020202020204" pitchFamily="34" charset="0"/>
                          <a:cs typeface="Arial" panose="020B0604020202020204" pitchFamily="34" charset="0"/>
                        </a:rPr>
                        <a:t>12</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Stroke</a:t>
                      </a:r>
                      <a:endParaRPr lang="en-US" sz="1200" b="1" dirty="0">
                        <a:solidFill>
                          <a:schemeClr val="bg1"/>
                        </a:solidFill>
                        <a:latin typeface="Arial" pitchFamily="34" charset="0"/>
                        <a:cs typeface="Arial" pitchFamily="34" charset="0"/>
                      </a:endParaRPr>
                    </a:p>
                  </a:txBody>
                  <a:tcPr/>
                </a:tc>
              </a:tr>
              <a:tr h="243411">
                <a:tc>
                  <a:txBody>
                    <a:bodyPr/>
                    <a:lstStyle/>
                    <a:p>
                      <a:r>
                        <a:rPr lang="en-ZA" sz="1200" dirty="0" smtClean="0">
                          <a:latin typeface="Arial" panose="020B0604020202020204" pitchFamily="34" charset="0"/>
                          <a:cs typeface="Arial" panose="020B0604020202020204" pitchFamily="34" charset="0"/>
                        </a:rPr>
                        <a:t>13</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Pulmonary embolism</a:t>
                      </a:r>
                      <a:endParaRPr lang="en-US" sz="1200" b="1" dirty="0">
                        <a:solidFill>
                          <a:schemeClr val="bg1"/>
                        </a:solidFill>
                        <a:latin typeface="Arial" pitchFamily="34" charset="0"/>
                        <a:cs typeface="Arial" pitchFamily="34" charset="0"/>
                      </a:endParaRPr>
                    </a:p>
                  </a:txBody>
                  <a:tcPr/>
                </a:tc>
              </a:tr>
              <a:tr h="245316">
                <a:tc>
                  <a:txBody>
                    <a:bodyPr/>
                    <a:lstStyle/>
                    <a:p>
                      <a:r>
                        <a:rPr lang="en-ZA" sz="1200" dirty="0" smtClean="0">
                          <a:latin typeface="Arial" panose="020B0604020202020204" pitchFamily="34" charset="0"/>
                          <a:cs typeface="Arial" panose="020B0604020202020204" pitchFamily="34" charset="0"/>
                        </a:rPr>
                        <a:t>14</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Benign</a:t>
                      </a:r>
                      <a:r>
                        <a:rPr lang="en-US" sz="1200" baseline="0" dirty="0" smtClean="0">
                          <a:latin typeface="Arial" panose="020B0604020202020204" pitchFamily="34" charset="0"/>
                          <a:cs typeface="Arial" panose="020B0604020202020204" pitchFamily="34" charset="0"/>
                        </a:rPr>
                        <a:t> Prostatic Hypertrophy</a:t>
                      </a:r>
                      <a:endParaRPr lang="en-US" sz="1200" b="1" dirty="0">
                        <a:solidFill>
                          <a:schemeClr val="bg1"/>
                        </a:solidFill>
                        <a:latin typeface="Arial" pitchFamily="34" charset="0"/>
                        <a:cs typeface="Arial" pitchFamily="34" charset="0"/>
                      </a:endParaRPr>
                    </a:p>
                  </a:txBody>
                  <a:tcPr/>
                </a:tc>
              </a:tr>
              <a:tr h="245316">
                <a:tc>
                  <a:txBody>
                    <a:bodyPr/>
                    <a:lstStyle/>
                    <a:p>
                      <a:r>
                        <a:rPr lang="en-ZA" sz="1200" dirty="0" smtClean="0">
                          <a:latin typeface="Arial" panose="020B0604020202020204" pitchFamily="34" charset="0"/>
                          <a:cs typeface="Arial" panose="020B0604020202020204" pitchFamily="34" charset="0"/>
                        </a:rPr>
                        <a:t>15</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Female Menopause</a:t>
                      </a:r>
                      <a:endParaRPr lang="en-US" sz="1200" b="1" dirty="0">
                        <a:solidFill>
                          <a:schemeClr val="bg1"/>
                        </a:solidFill>
                        <a:latin typeface="Arial" pitchFamily="34" charset="0"/>
                        <a:cs typeface="Arial" pitchFamily="34" charset="0"/>
                      </a:endParaRPr>
                    </a:p>
                  </a:txBody>
                  <a:tcPr/>
                </a:tc>
              </a:tr>
              <a:tr h="233121">
                <a:tc>
                  <a:txBody>
                    <a:bodyPr/>
                    <a:lstStyle/>
                    <a:p>
                      <a:r>
                        <a:rPr lang="en-ZA" sz="1200" dirty="0" smtClean="0">
                          <a:latin typeface="Arial" panose="020B0604020202020204" pitchFamily="34" charset="0"/>
                          <a:cs typeface="Arial" panose="020B0604020202020204" pitchFamily="34" charset="0"/>
                        </a:rPr>
                        <a:t>16</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Osteoporosis</a:t>
                      </a:r>
                      <a:endParaRPr lang="en-US" sz="1200" b="1" dirty="0">
                        <a:solidFill>
                          <a:schemeClr val="bg1"/>
                        </a:solidFill>
                        <a:latin typeface="Arial" pitchFamily="34" charset="0"/>
                        <a:cs typeface="Arial" pitchFamily="34" charset="0"/>
                      </a:endParaRPr>
                    </a:p>
                  </a:txBody>
                  <a:tcPr/>
                </a:tc>
              </a:tr>
              <a:tr h="254076">
                <a:tc>
                  <a:txBody>
                    <a:bodyPr/>
                    <a:lstStyle/>
                    <a:p>
                      <a:r>
                        <a:rPr lang="en-ZA" sz="1200" dirty="0" smtClean="0">
                          <a:latin typeface="Arial" panose="020B0604020202020204" pitchFamily="34" charset="0"/>
                          <a:cs typeface="Arial" panose="020B0604020202020204" pitchFamily="34" charset="0"/>
                        </a:rPr>
                        <a:t>17</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Psoriasis</a:t>
                      </a:r>
                      <a:endParaRPr lang="en-US" sz="1200" b="1" dirty="0">
                        <a:solidFill>
                          <a:schemeClr val="bg1"/>
                        </a:solidFill>
                        <a:latin typeface="Arial" pitchFamily="34" charset="0"/>
                        <a:cs typeface="Arial" pitchFamily="34" charset="0"/>
                      </a:endParaRPr>
                    </a:p>
                  </a:txBody>
                  <a:tcPr/>
                </a:tc>
              </a:tr>
              <a:tr h="246456">
                <a:tc>
                  <a:txBody>
                    <a:bodyPr/>
                    <a:lstStyle/>
                    <a:p>
                      <a:r>
                        <a:rPr lang="en-ZA" sz="1200" dirty="0" smtClean="0">
                          <a:latin typeface="Arial" panose="020B0604020202020204" pitchFamily="34" charset="0"/>
                          <a:cs typeface="Arial" panose="020B0604020202020204" pitchFamily="34" charset="0"/>
                        </a:rPr>
                        <a:t>18</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Urinary Incontinence</a:t>
                      </a:r>
                      <a:endParaRPr lang="en-US" sz="1200" b="1" dirty="0">
                        <a:solidFill>
                          <a:schemeClr val="bg1"/>
                        </a:solidFill>
                        <a:latin typeface="Arial" pitchFamily="34" charset="0"/>
                        <a:cs typeface="Arial" pitchFamily="34" charset="0"/>
                      </a:endParaRPr>
                    </a:p>
                  </a:txBody>
                  <a:tcPr/>
                </a:tc>
              </a:tr>
              <a:tr h="257886">
                <a:tc>
                  <a:txBody>
                    <a:bodyPr/>
                    <a:lstStyle/>
                    <a:p>
                      <a:r>
                        <a:rPr lang="en-ZA" sz="1200" dirty="0" smtClean="0">
                          <a:latin typeface="Arial" panose="020B0604020202020204" pitchFamily="34" charset="0"/>
                          <a:cs typeface="Arial" panose="020B0604020202020204" pitchFamily="34" charset="0"/>
                        </a:rPr>
                        <a:t>19</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Pagets Disease</a:t>
                      </a:r>
                      <a:endParaRPr lang="en-US" sz="1200" b="1" dirty="0">
                        <a:solidFill>
                          <a:schemeClr val="bg1"/>
                        </a:solidFill>
                        <a:latin typeface="Arial" pitchFamily="34" charset="0"/>
                        <a:cs typeface="Arial" pitchFamily="34" charset="0"/>
                      </a:endParaRPr>
                    </a:p>
                  </a:txBody>
                  <a:tcPr/>
                </a:tc>
              </a:tr>
              <a:tr h="259791">
                <a:tc>
                  <a:txBody>
                    <a:bodyPr/>
                    <a:lstStyle/>
                    <a:p>
                      <a:r>
                        <a:rPr lang="en-ZA" sz="1200" dirty="0" smtClean="0">
                          <a:latin typeface="Arial" panose="020B0604020202020204" pitchFamily="34" charset="0"/>
                          <a:cs typeface="Arial" panose="020B0604020202020204" pitchFamily="34" charset="0"/>
                        </a:rPr>
                        <a:t>20</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Gastro Oesophageal Disease</a:t>
                      </a:r>
                      <a:endParaRPr lang="en-US" sz="1200" b="1" dirty="0">
                        <a:solidFill>
                          <a:schemeClr val="bg1"/>
                        </a:solidFill>
                        <a:latin typeface="Arial" pitchFamily="34" charset="0"/>
                        <a:cs typeface="Arial" pitchFamily="34" charset="0"/>
                      </a:endParaRPr>
                    </a:p>
                  </a:txBody>
                  <a:tcPr/>
                </a:tc>
              </a:tr>
              <a:tr h="235026">
                <a:tc>
                  <a:txBody>
                    <a:bodyPr/>
                    <a:lstStyle/>
                    <a:p>
                      <a:r>
                        <a:rPr lang="en-ZA" sz="1200" dirty="0" smtClean="0">
                          <a:latin typeface="Arial" panose="020B0604020202020204" pitchFamily="34" charset="0"/>
                          <a:cs typeface="Arial" panose="020B0604020202020204" pitchFamily="34" charset="0"/>
                        </a:rPr>
                        <a:t>21</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Hypophyseal Adenoma</a:t>
                      </a:r>
                      <a:endParaRPr lang="en-US" sz="1200" b="1" dirty="0">
                        <a:solidFill>
                          <a:schemeClr val="bg1"/>
                        </a:solidFill>
                        <a:latin typeface="Arial" pitchFamily="34" charset="0"/>
                        <a:cs typeface="Arial" pitchFamily="34" charset="0"/>
                      </a:endParaRPr>
                    </a:p>
                  </a:txBody>
                  <a:tcPr/>
                </a:tc>
              </a:tr>
              <a:tr h="204712">
                <a:tc>
                  <a:txBody>
                    <a:bodyPr/>
                    <a:lstStyle/>
                    <a:p>
                      <a:r>
                        <a:rPr lang="en-ZA" sz="1200" dirty="0" smtClean="0">
                          <a:latin typeface="Arial" panose="020B0604020202020204" pitchFamily="34" charset="0"/>
                          <a:cs typeface="Arial" panose="020B0604020202020204" pitchFamily="34" charset="0"/>
                        </a:rPr>
                        <a:t>22</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Osteoarthritis</a:t>
                      </a:r>
                      <a:endParaRPr lang="en-US" sz="1200" b="1" dirty="0">
                        <a:solidFill>
                          <a:schemeClr val="bg1"/>
                        </a:solidFill>
                        <a:latin typeface="Arial" pitchFamily="34" charset="0"/>
                        <a:cs typeface="Arial" pitchFamily="34" charset="0"/>
                      </a:endParaRPr>
                    </a:p>
                  </a:txBody>
                  <a:tcPr/>
                </a:tc>
              </a:tr>
              <a:tr h="263767">
                <a:tc>
                  <a:txBody>
                    <a:bodyPr/>
                    <a:lstStyle/>
                    <a:p>
                      <a:r>
                        <a:rPr lang="en-ZA" sz="1200" dirty="0" smtClean="0">
                          <a:latin typeface="Arial" panose="020B0604020202020204" pitchFamily="34" charset="0"/>
                          <a:cs typeface="Arial" panose="020B0604020202020204" pitchFamily="34" charset="0"/>
                        </a:rPr>
                        <a:t>23</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Alzheimer’s Disease</a:t>
                      </a:r>
                      <a:endParaRPr lang="en-US" sz="1200" b="1" dirty="0">
                        <a:solidFill>
                          <a:schemeClr val="bg1"/>
                        </a:solidFill>
                        <a:latin typeface="Arial" pitchFamily="34" charset="0"/>
                        <a:cs typeface="Arial" pitchFamily="34" charset="0"/>
                      </a:endParaRPr>
                    </a:p>
                  </a:txBody>
                  <a:tcPr/>
                </a:tc>
              </a:tr>
              <a:tr h="281674">
                <a:tc>
                  <a:txBody>
                    <a:bodyPr/>
                    <a:lstStyle/>
                    <a:p>
                      <a:r>
                        <a:rPr lang="en-ZA" sz="1200" dirty="0" smtClean="0">
                          <a:latin typeface="Arial" panose="020B0604020202020204" pitchFamily="34" charset="0"/>
                          <a:cs typeface="Arial" panose="020B0604020202020204" pitchFamily="34" charset="0"/>
                        </a:rPr>
                        <a:t>24</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Aplastic Anaemia</a:t>
                      </a:r>
                      <a:endParaRPr lang="en-US" sz="1200" b="1" dirty="0">
                        <a:solidFill>
                          <a:schemeClr val="bg1"/>
                        </a:solidFill>
                        <a:latin typeface="Arial" pitchFamily="34" charset="0"/>
                        <a:cs typeface="Arial" pitchFamily="34" charset="0"/>
                      </a:endParaRPr>
                    </a:p>
                  </a:txBody>
                  <a:tcPr/>
                </a:tc>
              </a:tr>
              <a:tr h="233409">
                <a:tc>
                  <a:txBody>
                    <a:bodyPr/>
                    <a:lstStyle/>
                    <a:p>
                      <a:r>
                        <a:rPr lang="en-ZA" sz="1200" dirty="0" smtClean="0">
                          <a:latin typeface="Arial" panose="020B0604020202020204" pitchFamily="34" charset="0"/>
                          <a:cs typeface="Arial" panose="020B0604020202020204" pitchFamily="34" charset="0"/>
                        </a:rPr>
                        <a:t>25</a:t>
                      </a:r>
                      <a:endParaRPr lang="en-ZA" sz="1200" b="1" dirty="0">
                        <a:solidFill>
                          <a:schemeClr val="bg1"/>
                        </a:solidFill>
                        <a:latin typeface="Arial" pitchFamily="34" charset="0"/>
                        <a:cs typeface="Arial" pitchFamily="34" charset="0"/>
                      </a:endParaRPr>
                    </a:p>
                  </a:txBody>
                  <a:tcPr/>
                </a:tc>
                <a:tc>
                  <a:txBody>
                    <a:bodyPr/>
                    <a:lstStyle/>
                    <a:p>
                      <a:r>
                        <a:rPr lang="en-US" sz="1200" dirty="0" smtClean="0">
                          <a:latin typeface="Arial" panose="020B0604020202020204" pitchFamily="34" charset="0"/>
                          <a:cs typeface="Arial" panose="020B0604020202020204" pitchFamily="34" charset="0"/>
                        </a:rPr>
                        <a:t>Neuropathy</a:t>
                      </a:r>
                      <a:endParaRPr lang="en-US" sz="1200" b="1" dirty="0">
                        <a:solidFill>
                          <a:schemeClr val="bg1"/>
                        </a:solidFill>
                        <a:latin typeface="Arial" pitchFamily="34" charset="0"/>
                        <a:cs typeface="Arial" pitchFamily="34" charset="0"/>
                      </a:endParaRPr>
                    </a:p>
                  </a:txBody>
                  <a:tcPr/>
                </a:tc>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27" y="355837"/>
            <a:ext cx="1048606" cy="350226"/>
          </a:xfrm>
          <a:prstGeom prst="rect">
            <a:avLst/>
          </a:prstGeom>
        </p:spPr>
      </p:pic>
    </p:spTree>
    <p:extLst>
      <p:ext uri="{BB962C8B-B14F-4D97-AF65-F5344CB8AC3E}">
        <p14:creationId xmlns:p14="http://schemas.microsoft.com/office/powerpoint/2010/main" val="3092882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How to Change Benefit Option?</a:t>
            </a:r>
            <a:endParaRPr lang="en-US" dirty="0"/>
          </a:p>
        </p:txBody>
      </p:sp>
      <p:sp>
        <p:nvSpPr>
          <p:cNvPr id="4" name="TextBox 3"/>
          <p:cNvSpPr txBox="1"/>
          <p:nvPr/>
        </p:nvSpPr>
        <p:spPr>
          <a:xfrm>
            <a:off x="215544" y="1194441"/>
            <a:ext cx="8760675" cy="2893100"/>
          </a:xfrm>
          <a:prstGeom prst="rect">
            <a:avLst/>
          </a:prstGeom>
          <a:noFill/>
        </p:spPr>
        <p:txBody>
          <a:bodyPr wrap="square" rtlCol="0">
            <a:spAutoFit/>
          </a:bodyPr>
          <a:lstStyle/>
          <a:p>
            <a:endParaRPr lang="en-ZA" sz="2000" dirty="0">
              <a:latin typeface="Arial" pitchFamily="34" charset="0"/>
              <a:cs typeface="Arial" pitchFamily="34" charset="0"/>
            </a:endParaRPr>
          </a:p>
          <a:p>
            <a:pPr marL="742950" lvl="1" indent="-285750">
              <a:buFont typeface="Arial" pitchFamily="34" charset="0"/>
              <a:buChar char="•"/>
            </a:pPr>
            <a:r>
              <a:rPr lang="en-ZA" dirty="0">
                <a:latin typeface="Arial" pitchFamily="34" charset="0"/>
                <a:cs typeface="Arial" pitchFamily="34" charset="0"/>
              </a:rPr>
              <a:t>Access personal information (claims profile, benefit utilisation summary</a:t>
            </a:r>
            <a:r>
              <a:rPr lang="en-ZA" dirty="0" smtClean="0">
                <a:latin typeface="Arial" pitchFamily="34" charset="0"/>
                <a:cs typeface="Arial" pitchFamily="34" charset="0"/>
              </a:rPr>
              <a:t>).</a:t>
            </a:r>
          </a:p>
          <a:p>
            <a:pPr marL="742950" lvl="1" indent="-285750">
              <a:buFont typeface="Arial" pitchFamily="34" charset="0"/>
              <a:buChar char="•"/>
            </a:pPr>
            <a:endParaRPr lang="en-ZA" dirty="0">
              <a:latin typeface="Arial" pitchFamily="34" charset="0"/>
              <a:cs typeface="Arial" pitchFamily="34" charset="0"/>
            </a:endParaRPr>
          </a:p>
          <a:p>
            <a:pPr marL="742950" lvl="1" indent="-285750">
              <a:buFont typeface="Arial" pitchFamily="34" charset="0"/>
              <a:buChar char="•"/>
            </a:pPr>
            <a:r>
              <a:rPr lang="en-ZA" dirty="0">
                <a:latin typeface="Arial" pitchFamily="34" charset="0"/>
                <a:cs typeface="Arial" pitchFamily="34" charset="0"/>
              </a:rPr>
              <a:t>Phone Bestmed Call Centre for personal </a:t>
            </a:r>
            <a:r>
              <a:rPr lang="en-ZA" dirty="0" smtClean="0">
                <a:latin typeface="Arial" pitchFamily="34" charset="0"/>
                <a:cs typeface="Arial" pitchFamily="34" charset="0"/>
              </a:rPr>
              <a:t>assistance on 086 000 2378.</a:t>
            </a:r>
            <a:endParaRPr lang="en-ZA" dirty="0">
              <a:latin typeface="Arial" pitchFamily="34" charset="0"/>
              <a:cs typeface="Arial" pitchFamily="34" charset="0"/>
            </a:endParaRPr>
          </a:p>
          <a:p>
            <a:pPr marL="742950" lvl="1" indent="-285750">
              <a:buFont typeface="Arial" pitchFamily="34" charset="0"/>
              <a:buChar char="•"/>
            </a:pPr>
            <a:endParaRPr lang="en-ZA" dirty="0" smtClean="0">
              <a:latin typeface="Arial" pitchFamily="34" charset="0"/>
              <a:cs typeface="Arial" pitchFamily="34" charset="0"/>
            </a:endParaRPr>
          </a:p>
          <a:p>
            <a:pPr marL="742950" lvl="1" indent="-285750">
              <a:buFont typeface="Arial" pitchFamily="34" charset="0"/>
              <a:buChar char="•"/>
            </a:pPr>
            <a:r>
              <a:rPr lang="en-ZA" dirty="0" smtClean="0">
                <a:latin typeface="Arial" pitchFamily="34" charset="0"/>
                <a:cs typeface="Arial" pitchFamily="34" charset="0"/>
              </a:rPr>
              <a:t>Understand </a:t>
            </a:r>
            <a:r>
              <a:rPr lang="en-ZA" dirty="0">
                <a:latin typeface="Arial" pitchFamily="34" charset="0"/>
                <a:cs typeface="Arial" pitchFamily="34" charset="0"/>
              </a:rPr>
              <a:t>the implications of you changing </a:t>
            </a:r>
            <a:r>
              <a:rPr lang="en-ZA" dirty="0" smtClean="0">
                <a:latin typeface="Arial" pitchFamily="34" charset="0"/>
                <a:cs typeface="Arial" pitchFamily="34" charset="0"/>
              </a:rPr>
              <a:t>options.</a:t>
            </a:r>
            <a:endParaRPr lang="en-ZA" dirty="0">
              <a:latin typeface="Arial" pitchFamily="34" charset="0"/>
              <a:cs typeface="Arial" pitchFamily="34" charset="0"/>
            </a:endParaRPr>
          </a:p>
          <a:p>
            <a:pPr marL="742950" lvl="1" indent="-285750">
              <a:buFont typeface="Arial" pitchFamily="34" charset="0"/>
              <a:buChar char="•"/>
            </a:pPr>
            <a:endParaRPr lang="en-ZA" dirty="0" smtClean="0">
              <a:latin typeface="Arial" pitchFamily="34" charset="0"/>
              <a:cs typeface="Arial" pitchFamily="34" charset="0"/>
            </a:endParaRPr>
          </a:p>
          <a:p>
            <a:pPr marL="742950" lvl="1" indent="-285750">
              <a:buFont typeface="Arial" pitchFamily="34" charset="0"/>
              <a:buChar char="•"/>
            </a:pPr>
            <a:r>
              <a:rPr lang="en-ZA" dirty="0" smtClean="0">
                <a:latin typeface="Arial" pitchFamily="34" charset="0"/>
                <a:cs typeface="Arial" pitchFamily="34" charset="0"/>
              </a:rPr>
              <a:t>Complete </a:t>
            </a:r>
            <a:r>
              <a:rPr lang="en-ZA" dirty="0">
                <a:latin typeface="Arial" pitchFamily="34" charset="0"/>
                <a:cs typeface="Arial" pitchFamily="34" charset="0"/>
              </a:rPr>
              <a:t>option change </a:t>
            </a:r>
            <a:r>
              <a:rPr lang="en-ZA" dirty="0" smtClean="0">
                <a:latin typeface="Arial" pitchFamily="34" charset="0"/>
                <a:cs typeface="Arial" pitchFamily="34" charset="0"/>
              </a:rPr>
              <a:t>form.</a:t>
            </a:r>
            <a:endParaRPr lang="en-ZA" dirty="0">
              <a:latin typeface="Arial" pitchFamily="34" charset="0"/>
              <a:cs typeface="Arial" pitchFamily="34" charset="0"/>
            </a:endParaRPr>
          </a:p>
          <a:p>
            <a:pPr marL="742950" lvl="1" indent="-285750">
              <a:buFont typeface="Arial" pitchFamily="34" charset="0"/>
              <a:buChar char="•"/>
            </a:pPr>
            <a:endParaRPr lang="en-ZA" dirty="0" smtClean="0">
              <a:latin typeface="Arial" pitchFamily="34" charset="0"/>
              <a:cs typeface="Arial" pitchFamily="34" charset="0"/>
            </a:endParaRPr>
          </a:p>
          <a:p>
            <a:pPr marL="742950" lvl="1" indent="-285750">
              <a:buFont typeface="Arial" pitchFamily="34" charset="0"/>
              <a:buChar char="•"/>
            </a:pPr>
            <a:r>
              <a:rPr lang="en-ZA" dirty="0" smtClean="0">
                <a:latin typeface="Arial" pitchFamily="34" charset="0"/>
                <a:cs typeface="Arial" pitchFamily="34" charset="0"/>
              </a:rPr>
              <a:t>Submit </a:t>
            </a:r>
            <a:r>
              <a:rPr lang="en-ZA" dirty="0">
                <a:latin typeface="Arial" pitchFamily="34" charset="0"/>
                <a:cs typeface="Arial" pitchFamily="34" charset="0"/>
              </a:rPr>
              <a:t>option change form to </a:t>
            </a:r>
            <a:r>
              <a:rPr lang="en-ZA" dirty="0" smtClean="0">
                <a:latin typeface="Arial" pitchFamily="34" charset="0"/>
                <a:cs typeface="Arial" pitchFamily="34" charset="0"/>
              </a:rPr>
              <a:t>your HR department before cut off date.</a:t>
            </a:r>
            <a:endParaRPr lang="en-ZA" dirty="0">
              <a:latin typeface="Arial" pitchFamily="34" charset="0"/>
              <a:cs typeface="Arial" pitchFamily="34" charset="0"/>
            </a:endParaRPr>
          </a:p>
        </p:txBody>
      </p:sp>
    </p:spTree>
    <p:extLst>
      <p:ext uri="{BB962C8B-B14F-4D97-AF65-F5344CB8AC3E}">
        <p14:creationId xmlns:p14="http://schemas.microsoft.com/office/powerpoint/2010/main" val="1799102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105835"/>
            <a:ext cx="7560840" cy="461665"/>
          </a:xfrm>
          <a:prstGeom prst="rect">
            <a:avLst/>
          </a:prstGeom>
        </p:spPr>
        <p:txBody>
          <a:bodyPr wrap="square">
            <a:spAutoFit/>
          </a:bodyPr>
          <a:lstStyle/>
          <a:p>
            <a:pPr algn="ctr"/>
            <a:r>
              <a:rPr lang="en-US" sz="2400" dirty="0">
                <a:solidFill>
                  <a:schemeClr val="tx2"/>
                </a:solidFill>
                <a:latin typeface="Arial" panose="020B0604020202020204" pitchFamily="34" charset="0"/>
                <a:cs typeface="Arial" panose="020B0604020202020204" pitchFamily="34" charset="0"/>
              </a:rPr>
              <a:t>Thank you for your support during the past 50 years!</a:t>
            </a:r>
          </a:p>
        </p:txBody>
      </p:sp>
    </p:spTree>
    <p:extLst>
      <p:ext uri="{BB962C8B-B14F-4D97-AF65-F5344CB8AC3E}">
        <p14:creationId xmlns:p14="http://schemas.microsoft.com/office/powerpoint/2010/main" val="210730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8147248" cy="885031"/>
          </a:xfrm>
        </p:spPr>
        <p:txBody>
          <a:bodyPr/>
          <a:lstStyle/>
          <a:p>
            <a:r>
              <a:rPr lang="en-US" dirty="0" smtClean="0"/>
              <a:t>Performance Indicators – Admin Cost (2010-2013)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67358111"/>
              </p:ext>
            </p:extLst>
          </p:nvPr>
        </p:nvGraphicFramePr>
        <p:xfrm>
          <a:off x="539552" y="908720"/>
          <a:ext cx="7920879" cy="4843886"/>
        </p:xfrm>
        <a:graphic>
          <a:graphicData uri="http://schemas.openxmlformats.org/drawingml/2006/table">
            <a:tbl>
              <a:tblPr firstRow="1" bandRow="1">
                <a:tableStyleId>{5C22544A-7EE6-4342-B048-85BDC9FD1C3A}</a:tableStyleId>
              </a:tblPr>
              <a:tblGrid>
                <a:gridCol w="2819769"/>
                <a:gridCol w="1232579"/>
                <a:gridCol w="1232579"/>
                <a:gridCol w="1401325"/>
                <a:gridCol w="1234627"/>
              </a:tblGrid>
              <a:tr h="894968">
                <a:tc>
                  <a:txBody>
                    <a:bodyPr/>
                    <a:lstStyle/>
                    <a:p>
                      <a:r>
                        <a:rPr lang="en-US" sz="1400" dirty="0" smtClean="0">
                          <a:latin typeface="Arial" panose="020B0604020202020204" pitchFamily="34" charset="0"/>
                          <a:cs typeface="Arial" panose="020B0604020202020204" pitchFamily="34" charset="0"/>
                        </a:rPr>
                        <a:t>Item</a:t>
                      </a:r>
                      <a:endParaRPr lang="en-US" sz="1400" b="1" dirty="0">
                        <a:solidFill>
                          <a:schemeClr val="bg1"/>
                        </a:solidFill>
                        <a:latin typeface="Arial" pitchFamily="34" charset="0"/>
                        <a:cs typeface="Arial"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2010</a:t>
                      </a:r>
                      <a:endParaRPr lang="en-US" sz="1400" b="1" dirty="0">
                        <a:solidFill>
                          <a:schemeClr val="bg1"/>
                        </a:solidFill>
                        <a:latin typeface="Arial" pitchFamily="34" charset="0"/>
                        <a:cs typeface="Arial"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2011</a:t>
                      </a:r>
                      <a:endParaRPr lang="en-US" sz="1400" b="1" dirty="0">
                        <a:solidFill>
                          <a:schemeClr val="bg1"/>
                        </a:solidFill>
                        <a:latin typeface="Arial" pitchFamily="34" charset="0"/>
                        <a:cs typeface="Arial"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2012 </a:t>
                      </a:r>
                      <a:endParaRPr lang="en-US" sz="1400" b="1" dirty="0" smtClean="0">
                        <a:solidFill>
                          <a:schemeClr val="bg1"/>
                        </a:solidFill>
                        <a:latin typeface="Arial" pitchFamily="34" charset="0"/>
                        <a:cs typeface="Arial"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2013</a:t>
                      </a:r>
                    </a:p>
                    <a:p>
                      <a:pPr algn="ctr"/>
                      <a:r>
                        <a:rPr lang="en-US" sz="1400" dirty="0" smtClean="0">
                          <a:latin typeface="Arial" panose="020B0604020202020204" pitchFamily="34" charset="0"/>
                          <a:cs typeface="Arial" panose="020B0604020202020204" pitchFamily="34" charset="0"/>
                        </a:rPr>
                        <a:t>(unaudited</a:t>
                      </a:r>
                      <a:r>
                        <a:rPr lang="en-US" sz="1400" baseline="0" dirty="0" smtClean="0">
                          <a:latin typeface="Arial" panose="020B0604020202020204" pitchFamily="34" charset="0"/>
                          <a:cs typeface="Arial" panose="020B0604020202020204" pitchFamily="34" charset="0"/>
                        </a:rPr>
                        <a:t> as at 31 Jul)</a:t>
                      </a:r>
                      <a:endParaRPr lang="en-US" sz="1400" b="1" dirty="0">
                        <a:solidFill>
                          <a:schemeClr val="bg1"/>
                        </a:solidFill>
                        <a:latin typeface="Arial" pitchFamily="34" charset="0"/>
                        <a:cs typeface="Arial" pitchFamily="34" charset="0"/>
                      </a:endParaRPr>
                    </a:p>
                  </a:txBody>
                  <a:tcPr/>
                </a:tc>
              </a:tr>
              <a:tr h="541152">
                <a:tc>
                  <a:txBody>
                    <a:bodyPr/>
                    <a:lstStyle/>
                    <a:p>
                      <a:r>
                        <a:rPr lang="en-US" sz="1400" b="0" dirty="0" smtClean="0">
                          <a:latin typeface="Arial" panose="020B0604020202020204" pitchFamily="34" charset="0"/>
                          <a:cs typeface="Arial" panose="020B0604020202020204" pitchFamily="34" charset="0"/>
                        </a:rPr>
                        <a:t>Administrator</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Sanlam</a:t>
                      </a:r>
                    </a:p>
                    <a:p>
                      <a:pPr algn="ctr"/>
                      <a:r>
                        <a:rPr lang="en-US" sz="1400" b="0" dirty="0" smtClean="0">
                          <a:latin typeface="Arial" panose="020B0604020202020204" pitchFamily="34" charset="0"/>
                          <a:cs typeface="Arial" panose="020B0604020202020204" pitchFamily="34" charset="0"/>
                        </a:rPr>
                        <a:t>Healthcare</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Sanlam Healthcare</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Self-administered</a:t>
                      </a:r>
                      <a:r>
                        <a:rPr lang="en-US" sz="1400" b="0" baseline="0" dirty="0" smtClean="0">
                          <a:latin typeface="Arial" panose="020B0604020202020204" pitchFamily="34" charset="0"/>
                          <a:cs typeface="Arial" panose="020B0604020202020204" pitchFamily="34" charset="0"/>
                        </a:rPr>
                        <a:t> (01/07/2012)</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Self-administered</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Solvency</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32.41%</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30.22%</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30.22%</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26.80%</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Average Increases</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11.41% </a:t>
                      </a:r>
                    </a:p>
                    <a:p>
                      <a:pPr algn="ctr"/>
                      <a:r>
                        <a:rPr lang="en-US" sz="1400" b="0" dirty="0" smtClean="0">
                          <a:latin typeface="Arial" panose="020B0604020202020204" pitchFamily="34" charset="0"/>
                          <a:cs typeface="Arial" panose="020B0604020202020204" pitchFamily="34" charset="0"/>
                        </a:rPr>
                        <a:t>(2011)</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9.81% </a:t>
                      </a:r>
                    </a:p>
                    <a:p>
                      <a:pPr algn="ctr"/>
                      <a:r>
                        <a:rPr lang="en-US" sz="1400" b="0" dirty="0" smtClean="0">
                          <a:latin typeface="Arial" panose="020B0604020202020204" pitchFamily="34" charset="0"/>
                          <a:cs typeface="Arial" panose="020B0604020202020204" pitchFamily="34" charset="0"/>
                        </a:rPr>
                        <a:t>(2012)</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8.99% </a:t>
                      </a:r>
                    </a:p>
                    <a:p>
                      <a:pPr algn="ctr"/>
                      <a:r>
                        <a:rPr lang="en-US" sz="1400" b="0" dirty="0" smtClean="0">
                          <a:latin typeface="Arial" panose="020B0604020202020204" pitchFamily="34" charset="0"/>
                          <a:cs typeface="Arial" panose="020B0604020202020204" pitchFamily="34" charset="0"/>
                        </a:rPr>
                        <a:t>(2013)</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9.29% </a:t>
                      </a:r>
                    </a:p>
                    <a:p>
                      <a:pPr algn="ctr"/>
                      <a:r>
                        <a:rPr lang="en-US" sz="1400" b="0" dirty="0" smtClean="0">
                          <a:latin typeface="Arial" panose="020B0604020202020204" pitchFamily="34" charset="0"/>
                          <a:cs typeface="Arial" panose="020B0604020202020204" pitchFamily="34" charset="0"/>
                        </a:rPr>
                        <a:t>(2014)</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Claims Ratio</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85.46%</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85.19%</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86.75%</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88.41%</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Average Contribution per Member per Month</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R2 455</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R2 612</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R2 668</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R2 841</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Average Claim</a:t>
                      </a:r>
                      <a:r>
                        <a:rPr lang="en-US" sz="1400" b="0" baseline="0" dirty="0" smtClean="0">
                          <a:latin typeface="Arial" panose="020B0604020202020204" pitchFamily="34" charset="0"/>
                          <a:cs typeface="Arial" panose="020B0604020202020204" pitchFamily="34" charset="0"/>
                        </a:rPr>
                        <a:t> per Member per Month</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R2 098</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a:t>
                      </a:r>
                      <a:r>
                        <a:rPr lang="en-US" sz="1400" b="0" baseline="0" dirty="0" smtClean="0">
                          <a:latin typeface="Arial" panose="020B0604020202020204" pitchFamily="34" charset="0"/>
                          <a:cs typeface="Arial" panose="020B0604020202020204" pitchFamily="34" charset="0"/>
                        </a:rPr>
                        <a:t> 225</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R2 314</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R2 721</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Administration Fees (% of contributions)</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9.89%</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10.05%</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11.5%</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10.3%</a:t>
                      </a:r>
                      <a:endParaRPr lang="en-US" sz="1400" b="0" dirty="0">
                        <a:solidFill>
                          <a:schemeClr val="bg1"/>
                        </a:solidFill>
                        <a:latin typeface="Arial" pitchFamily="34" charset="0"/>
                        <a:cs typeface="Arial" pitchFamily="34" charset="0"/>
                      </a:endParaRPr>
                    </a:p>
                  </a:txBody>
                  <a:tcPr/>
                </a:tc>
              </a:tr>
              <a:tr h="313299">
                <a:tc>
                  <a:txBody>
                    <a:bodyPr/>
                    <a:lstStyle/>
                    <a:p>
                      <a:r>
                        <a:rPr lang="en-US" sz="1400" b="0" dirty="0" smtClean="0">
                          <a:latin typeface="Arial" panose="020B0604020202020204" pitchFamily="34" charset="0"/>
                          <a:cs typeface="Arial" panose="020B0604020202020204" pitchFamily="34" charset="0"/>
                        </a:rPr>
                        <a:t>Managed Care Fees</a:t>
                      </a:r>
                      <a:r>
                        <a:rPr lang="en-US" sz="1400" b="0" baseline="0" dirty="0" smtClean="0">
                          <a:latin typeface="Arial" panose="020B0604020202020204" pitchFamily="34" charset="0"/>
                          <a:cs typeface="Arial" panose="020B0604020202020204" pitchFamily="34" charset="0"/>
                        </a:rPr>
                        <a:t> (% of contributions)</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2.00%</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1.91%</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1.83%</a:t>
                      </a:r>
                      <a:endParaRPr lang="en-US" sz="1400" b="0" dirty="0">
                        <a:solidFill>
                          <a:schemeClr val="bg1"/>
                        </a:solidFill>
                        <a:latin typeface="Arial" pitchFamily="34" charset="0"/>
                        <a:cs typeface="Arial" pitchFamily="34" charset="0"/>
                      </a:endParaRPr>
                    </a:p>
                  </a:txBody>
                  <a:tcPr/>
                </a:tc>
                <a:tc>
                  <a:txBody>
                    <a:bodyPr/>
                    <a:lstStyle/>
                    <a:p>
                      <a:pPr algn="ctr"/>
                      <a:r>
                        <a:rPr lang="en-US" sz="1400" b="0" dirty="0" smtClean="0">
                          <a:latin typeface="Arial" panose="020B0604020202020204" pitchFamily="34" charset="0"/>
                          <a:cs typeface="Arial" panose="020B0604020202020204" pitchFamily="34" charset="0"/>
                        </a:rPr>
                        <a:t>1.75%</a:t>
                      </a:r>
                      <a:endParaRPr lang="en-US" sz="1400" b="0" dirty="0">
                        <a:solidFill>
                          <a:schemeClr val="bg1"/>
                        </a:solidFill>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85633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5016500" cy="885031"/>
          </a:xfrm>
        </p:spPr>
        <p:txBody>
          <a:bodyPr/>
          <a:lstStyle/>
          <a:p>
            <a:r>
              <a:rPr lang="en-US" dirty="0" smtClean="0"/>
              <a:t>Amalgamations</a:t>
            </a:r>
            <a:endParaRPr lang="en-US" dirty="0"/>
          </a:p>
        </p:txBody>
      </p:sp>
      <p:sp>
        <p:nvSpPr>
          <p:cNvPr id="4" name="Rectangle 3"/>
          <p:cNvSpPr/>
          <p:nvPr/>
        </p:nvSpPr>
        <p:spPr>
          <a:xfrm>
            <a:off x="476250" y="1052736"/>
            <a:ext cx="8505825" cy="6155531"/>
          </a:xfrm>
          <a:prstGeom prst="rect">
            <a:avLst/>
          </a:prstGeom>
        </p:spPr>
        <p:txBody>
          <a:bodyPr wrap="square">
            <a:spAutoFit/>
          </a:bodyPr>
          <a:lstStyle/>
          <a:p>
            <a:pPr algn="just"/>
            <a:r>
              <a:rPr lang="en-ZA" sz="1600" dirty="0" smtClean="0">
                <a:latin typeface="Arial" pitchFamily="34" charset="0"/>
                <a:cs typeface="Arial" pitchFamily="34" charset="0"/>
              </a:rPr>
              <a:t>Bestmed’s growth strategy consist of 2 ways in which we grow membership –</a:t>
            </a:r>
          </a:p>
          <a:p>
            <a:pPr algn="just"/>
            <a:endParaRPr lang="en-ZA" sz="1600" dirty="0" smtClean="0">
              <a:latin typeface="Arial" pitchFamily="34" charset="0"/>
              <a:cs typeface="Arial" pitchFamily="34" charset="0"/>
            </a:endParaRPr>
          </a:p>
          <a:p>
            <a:pPr marL="285750" indent="-285750" algn="just">
              <a:buFont typeface="Arial" pitchFamily="34" charset="0"/>
              <a:buChar char="•"/>
            </a:pPr>
            <a:r>
              <a:rPr lang="en-ZA" sz="1600" dirty="0" smtClean="0">
                <a:latin typeface="Arial" pitchFamily="34" charset="0"/>
                <a:cs typeface="Arial" pitchFamily="34" charset="0"/>
              </a:rPr>
              <a:t>Organic growth (via brokers, direct sales, word of mouth marketing - member by member (no addition to reserve)</a:t>
            </a:r>
          </a:p>
          <a:p>
            <a:pPr marL="285750" indent="-285750" algn="just">
              <a:buFont typeface="Arial" pitchFamily="34" charset="0"/>
              <a:buChar char="•"/>
            </a:pPr>
            <a:r>
              <a:rPr lang="en-ZA" sz="1600" dirty="0" smtClean="0">
                <a:latin typeface="Arial" pitchFamily="34" charset="0"/>
                <a:cs typeface="Arial" pitchFamily="34" charset="0"/>
              </a:rPr>
              <a:t>Growth via amalgamations – merging with another scheme (addition to reserve)</a:t>
            </a:r>
          </a:p>
          <a:p>
            <a:pPr marL="285750" indent="-285750" algn="just">
              <a:buFont typeface="Arial" pitchFamily="34" charset="0"/>
              <a:buChar char="•"/>
            </a:pPr>
            <a:endParaRPr lang="en-ZA" sz="1600" dirty="0">
              <a:latin typeface="Arial" pitchFamily="34" charset="0"/>
              <a:cs typeface="Arial" pitchFamily="34" charset="0"/>
            </a:endParaRPr>
          </a:p>
          <a:p>
            <a:pPr algn="just"/>
            <a:r>
              <a:rPr lang="en-ZA" sz="1600" b="1" dirty="0">
                <a:latin typeface="Arial" pitchFamily="34" charset="0"/>
                <a:cs typeface="Arial" pitchFamily="34" charset="0"/>
              </a:rPr>
              <a:t>CRITERIA USED FOR CONSIDERING AN AMALGAMATION PARTNER  </a:t>
            </a:r>
            <a:endParaRPr lang="en-ZA" sz="1600" dirty="0">
              <a:latin typeface="Arial" pitchFamily="34" charset="0"/>
              <a:cs typeface="Arial" pitchFamily="34" charset="0"/>
            </a:endParaRPr>
          </a:p>
          <a:p>
            <a:pPr lvl="0"/>
            <a:endParaRPr lang="en-ZA" sz="1600" b="1" dirty="0">
              <a:latin typeface="Arial" pitchFamily="34" charset="0"/>
              <a:cs typeface="Arial" pitchFamily="34" charset="0"/>
            </a:endParaRPr>
          </a:p>
          <a:p>
            <a:pPr lvl="0"/>
            <a:r>
              <a:rPr lang="en-ZA" sz="1600" b="1" dirty="0">
                <a:latin typeface="Arial" pitchFamily="34" charset="0"/>
                <a:cs typeface="Arial" pitchFamily="34" charset="0"/>
              </a:rPr>
              <a:t>Financial stability </a:t>
            </a:r>
          </a:p>
          <a:p>
            <a:pPr marL="285750" lvl="0" indent="-285750">
              <a:buFont typeface="Arial" pitchFamily="34" charset="0"/>
              <a:buChar char="•"/>
            </a:pPr>
            <a:r>
              <a:rPr lang="en-ZA" sz="1600" dirty="0">
                <a:latin typeface="Arial" pitchFamily="34" charset="0"/>
                <a:cs typeface="Arial" pitchFamily="34" charset="0"/>
              </a:rPr>
              <a:t>Bestmed will not consider amalgamation partners that will negatively affect the current solvency ratio.</a:t>
            </a:r>
            <a:r>
              <a:rPr lang="en-ZA" sz="1600" b="1" dirty="0">
                <a:latin typeface="Arial" pitchFamily="34" charset="0"/>
                <a:cs typeface="Arial" pitchFamily="34" charset="0"/>
              </a:rPr>
              <a:t> </a:t>
            </a:r>
            <a:endParaRPr lang="en-ZA" sz="1600" dirty="0">
              <a:latin typeface="Arial" pitchFamily="34" charset="0"/>
              <a:cs typeface="Arial" pitchFamily="34" charset="0"/>
            </a:endParaRPr>
          </a:p>
          <a:p>
            <a:pPr lvl="0"/>
            <a:endParaRPr lang="en-ZA" sz="1600" b="1" dirty="0">
              <a:latin typeface="Arial" pitchFamily="34" charset="0"/>
              <a:cs typeface="Arial" pitchFamily="34" charset="0"/>
            </a:endParaRPr>
          </a:p>
          <a:p>
            <a:pPr lvl="0"/>
            <a:r>
              <a:rPr lang="en-ZA" sz="1600" b="1" dirty="0">
                <a:latin typeface="Arial" pitchFamily="34" charset="0"/>
                <a:cs typeface="Arial" pitchFamily="34" charset="0"/>
              </a:rPr>
              <a:t>Self-administration vs Outsourced administration </a:t>
            </a:r>
          </a:p>
          <a:p>
            <a:pPr marL="285750" lvl="0" indent="-285750">
              <a:buFont typeface="Arial" pitchFamily="34" charset="0"/>
              <a:buChar char="•"/>
            </a:pPr>
            <a:r>
              <a:rPr lang="en-ZA" sz="1600" dirty="0">
                <a:latin typeface="Arial" pitchFamily="34" charset="0"/>
                <a:cs typeface="Arial" pitchFamily="34" charset="0"/>
              </a:rPr>
              <a:t>Bestmed is a self-administered medical scheme and have made a decision not to outsource any administration function. </a:t>
            </a:r>
          </a:p>
          <a:p>
            <a:pPr lvl="0"/>
            <a:endParaRPr lang="en-ZA" sz="1600" b="1" dirty="0">
              <a:latin typeface="Arial" pitchFamily="34" charset="0"/>
              <a:cs typeface="Arial" pitchFamily="34" charset="0"/>
            </a:endParaRPr>
          </a:p>
          <a:p>
            <a:pPr lvl="0"/>
            <a:r>
              <a:rPr lang="en-ZA" sz="1600" b="1" dirty="0">
                <a:latin typeface="Arial" pitchFamily="34" charset="0"/>
                <a:cs typeface="Arial" pitchFamily="34" charset="0"/>
              </a:rPr>
              <a:t>Demographics of the Scheme</a:t>
            </a:r>
          </a:p>
          <a:p>
            <a:pPr marL="285750" lvl="0" indent="-285750">
              <a:buFont typeface="Arial" pitchFamily="34" charset="0"/>
              <a:buChar char="•"/>
            </a:pPr>
            <a:r>
              <a:rPr lang="en-ZA" sz="1600" dirty="0">
                <a:latin typeface="Arial" pitchFamily="34" charset="0"/>
                <a:cs typeface="Arial" pitchFamily="34" charset="0"/>
              </a:rPr>
              <a:t>Bestmed will not consider an amalgamation partner that will heavily negatively affect the current membership demographic. Average age of membership is a huge consideration.</a:t>
            </a:r>
          </a:p>
          <a:p>
            <a:pPr lvl="0"/>
            <a:r>
              <a:rPr lang="en-ZA" sz="1600" b="1" dirty="0">
                <a:latin typeface="Arial" pitchFamily="34" charset="0"/>
                <a:cs typeface="Arial" pitchFamily="34" charset="0"/>
              </a:rPr>
              <a:t> </a:t>
            </a:r>
            <a:endParaRPr lang="en-ZA" sz="1600" dirty="0">
              <a:latin typeface="Arial" pitchFamily="34" charset="0"/>
              <a:cs typeface="Arial" pitchFamily="34" charset="0"/>
            </a:endParaRPr>
          </a:p>
          <a:p>
            <a:pPr lvl="0"/>
            <a:r>
              <a:rPr lang="en-ZA" sz="1600" b="1" dirty="0">
                <a:latin typeface="Arial" pitchFamily="34" charset="0"/>
                <a:cs typeface="Arial" pitchFamily="34" charset="0"/>
              </a:rPr>
              <a:t>Name change </a:t>
            </a:r>
          </a:p>
          <a:p>
            <a:pPr marL="285750" lvl="0" indent="-285750">
              <a:buFont typeface="Arial" pitchFamily="34" charset="0"/>
              <a:buChar char="•"/>
            </a:pPr>
            <a:r>
              <a:rPr lang="en-ZA" sz="1600" dirty="0">
                <a:latin typeface="Arial" pitchFamily="34" charset="0"/>
                <a:cs typeface="Arial" pitchFamily="34" charset="0"/>
              </a:rPr>
              <a:t>Bestmed will like to retain the brand in which we are building.</a:t>
            </a:r>
          </a:p>
          <a:p>
            <a:pPr marL="285750" indent="-285750" algn="just">
              <a:buFont typeface="Arial" pitchFamily="34" charset="0"/>
              <a:buChar char="•"/>
            </a:pPr>
            <a:endParaRPr lang="en-ZA" sz="1400" dirty="0" smtClean="0">
              <a:latin typeface="Arial" pitchFamily="34" charset="0"/>
              <a:cs typeface="Arial" pitchFamily="34" charset="0"/>
            </a:endParaRPr>
          </a:p>
          <a:p>
            <a:pPr marL="285750" indent="-285750" algn="just">
              <a:buFont typeface="Arial" pitchFamily="34" charset="0"/>
              <a:buChar char="•"/>
            </a:pPr>
            <a:endParaRPr lang="en-ZA" sz="1400" dirty="0" smtClean="0">
              <a:latin typeface="Arial" pitchFamily="34" charset="0"/>
              <a:cs typeface="Arial" pitchFamily="34" charset="0"/>
            </a:endParaRPr>
          </a:p>
          <a:p>
            <a:pPr algn="just"/>
            <a:endParaRPr lang="en-ZA" sz="1400" dirty="0">
              <a:latin typeface="Arial" pitchFamily="34" charset="0"/>
              <a:cs typeface="Arial" pitchFamily="34" charset="0"/>
            </a:endParaRPr>
          </a:p>
        </p:txBody>
      </p:sp>
    </p:spTree>
    <p:extLst>
      <p:ext uri="{BB962C8B-B14F-4D97-AF65-F5344CB8AC3E}">
        <p14:creationId xmlns:p14="http://schemas.microsoft.com/office/powerpoint/2010/main" val="3017929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3369"/>
            <a:ext cx="7571184" cy="885031"/>
          </a:xfrm>
        </p:spPr>
        <p:txBody>
          <a:bodyPr/>
          <a:lstStyle/>
          <a:p>
            <a:r>
              <a:rPr lang="en-US" dirty="0" smtClean="0"/>
              <a:t>Amalgamations – Pre and Post Sappi</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27605974"/>
              </p:ext>
            </p:extLst>
          </p:nvPr>
        </p:nvGraphicFramePr>
        <p:xfrm>
          <a:off x="539552" y="1340768"/>
          <a:ext cx="8208912" cy="1507232"/>
        </p:xfrm>
        <a:graphic>
          <a:graphicData uri="http://schemas.openxmlformats.org/drawingml/2006/table">
            <a:tbl>
              <a:tblPr firstRow="1" bandRow="1">
                <a:tableStyleId>{5C22544A-7EE6-4342-B048-85BDC9FD1C3A}</a:tableStyleId>
              </a:tblPr>
              <a:tblGrid>
                <a:gridCol w="3771662"/>
                <a:gridCol w="1332340"/>
                <a:gridCol w="1376718"/>
                <a:gridCol w="1728192"/>
              </a:tblGrid>
              <a:tr h="330637">
                <a:tc>
                  <a:txBody>
                    <a:bodyPr/>
                    <a:lstStyle/>
                    <a:p>
                      <a:pPr>
                        <a:spcAft>
                          <a:spcPts val="0"/>
                        </a:spcAft>
                      </a:pPr>
                      <a:r>
                        <a:rPr lang="en-GB" sz="1600" dirty="0">
                          <a:effectLst/>
                        </a:rPr>
                        <a:t> </a:t>
                      </a:r>
                      <a:endParaRPr lang="en-ZA" sz="1600" b="1"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dirty="0">
                          <a:effectLst/>
                          <a:latin typeface="Arial" panose="020B0604020202020204" pitchFamily="34" charset="0"/>
                          <a:cs typeface="Arial" panose="020B0604020202020204" pitchFamily="34" charset="0"/>
                        </a:rPr>
                        <a:t>Bestmed</a:t>
                      </a:r>
                      <a:endParaRPr lang="en-ZA" sz="1600" b="1"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dirty="0" smtClean="0">
                          <a:effectLst/>
                          <a:latin typeface="Arial" panose="020B0604020202020204" pitchFamily="34" charset="0"/>
                          <a:cs typeface="Arial" panose="020B0604020202020204" pitchFamily="34" charset="0"/>
                        </a:rPr>
                        <a:t>Sappi</a:t>
                      </a:r>
                      <a:endParaRPr lang="en-ZA" sz="1600" b="1"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dirty="0">
                          <a:effectLst/>
                          <a:latin typeface="Arial" panose="020B0604020202020204" pitchFamily="34" charset="0"/>
                          <a:cs typeface="Arial" panose="020B0604020202020204" pitchFamily="34" charset="0"/>
                        </a:rPr>
                        <a:t>Amalgamated </a:t>
                      </a:r>
                      <a:r>
                        <a:rPr lang="en-GB" sz="1600" dirty="0" smtClean="0">
                          <a:effectLst/>
                          <a:latin typeface="Arial" panose="020B0604020202020204" pitchFamily="34" charset="0"/>
                          <a:cs typeface="Arial" panose="020B0604020202020204" pitchFamily="34" charset="0"/>
                        </a:rPr>
                        <a:t>Scheme</a:t>
                      </a:r>
                      <a:endParaRPr lang="en-ZA" sz="1600" b="1" dirty="0">
                        <a:solidFill>
                          <a:schemeClr val="bg1"/>
                        </a:solidFill>
                        <a:effectLst/>
                        <a:latin typeface="Arial" pitchFamily="34" charset="0"/>
                        <a:ea typeface="Calibri"/>
                        <a:cs typeface="Arial" pitchFamily="34" charset="0"/>
                      </a:endParaRPr>
                    </a:p>
                  </a:txBody>
                  <a:tcPr marL="68580" marR="68580" marT="0" marB="0" anchor="ctr"/>
                </a:tc>
              </a:tr>
              <a:tr h="288032">
                <a:tc>
                  <a:txBody>
                    <a:bodyPr/>
                    <a:lstStyle/>
                    <a:p>
                      <a:pPr>
                        <a:spcAft>
                          <a:spcPts val="0"/>
                        </a:spcAft>
                      </a:pPr>
                      <a:r>
                        <a:rPr lang="en-GB" sz="1600" b="0" dirty="0" smtClean="0">
                          <a:effectLst/>
                          <a:latin typeface="Arial" panose="020B0604020202020204" pitchFamily="34" charset="0"/>
                          <a:cs typeface="Arial" panose="020B0604020202020204" pitchFamily="34" charset="0"/>
                        </a:rPr>
                        <a:t>Number</a:t>
                      </a:r>
                      <a:r>
                        <a:rPr lang="en-GB" sz="1600" b="0" baseline="0" dirty="0" smtClean="0">
                          <a:effectLst/>
                          <a:latin typeface="Arial" panose="020B0604020202020204" pitchFamily="34" charset="0"/>
                          <a:cs typeface="Arial" panose="020B0604020202020204" pitchFamily="34" charset="0"/>
                        </a:rPr>
                        <a:t> </a:t>
                      </a:r>
                      <a:r>
                        <a:rPr lang="en-GB" sz="1600" b="0" dirty="0" smtClean="0">
                          <a:effectLst/>
                          <a:latin typeface="Arial" panose="020B0604020202020204" pitchFamily="34" charset="0"/>
                          <a:cs typeface="Arial" panose="020B0604020202020204" pitchFamily="34" charset="0"/>
                        </a:rPr>
                        <a:t>of Principal Members</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76</a:t>
                      </a:r>
                      <a:r>
                        <a:rPr lang="en-ZA" sz="1600" b="0" baseline="0" dirty="0" smtClean="0">
                          <a:effectLst/>
                          <a:latin typeface="Arial" panose="020B0604020202020204" pitchFamily="34" charset="0"/>
                          <a:cs typeface="Arial" panose="020B0604020202020204" pitchFamily="34" charset="0"/>
                        </a:rPr>
                        <a:t> 749</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3 529</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80</a:t>
                      </a:r>
                      <a:r>
                        <a:rPr lang="en-ZA" sz="1600" b="0" baseline="0" dirty="0" smtClean="0">
                          <a:effectLst/>
                          <a:latin typeface="Arial" panose="020B0604020202020204" pitchFamily="34" charset="0"/>
                          <a:cs typeface="Arial" panose="020B0604020202020204" pitchFamily="34" charset="0"/>
                        </a:rPr>
                        <a:t> 278</a:t>
                      </a:r>
                      <a:endParaRPr lang="en-ZA" sz="1600" b="0" dirty="0">
                        <a:solidFill>
                          <a:schemeClr val="bg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Average </a:t>
                      </a:r>
                      <a:r>
                        <a:rPr lang="en-GB" sz="1600" b="0" dirty="0" smtClean="0">
                          <a:effectLst/>
                          <a:latin typeface="Arial" panose="020B0604020202020204" pitchFamily="34" charset="0"/>
                          <a:cs typeface="Arial" panose="020B0604020202020204" pitchFamily="34" charset="0"/>
                        </a:rPr>
                        <a:t>Age</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48.71</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52.93</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48.89</a:t>
                      </a:r>
                      <a:endParaRPr lang="en-ZA" sz="1600" b="0" dirty="0">
                        <a:solidFill>
                          <a:schemeClr val="bg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Number of </a:t>
                      </a:r>
                      <a:r>
                        <a:rPr lang="en-GB" sz="1600" b="0" dirty="0" smtClean="0">
                          <a:effectLst/>
                          <a:latin typeface="Arial" panose="020B0604020202020204" pitchFamily="34" charset="0"/>
                          <a:cs typeface="Arial" panose="020B0604020202020204" pitchFamily="34" charset="0"/>
                        </a:rPr>
                        <a:t>Beneficiaries</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160</a:t>
                      </a:r>
                      <a:r>
                        <a:rPr lang="en-ZA" sz="1600" b="0" baseline="0" dirty="0" smtClean="0">
                          <a:effectLst/>
                          <a:latin typeface="Arial" panose="020B0604020202020204" pitchFamily="34" charset="0"/>
                          <a:cs typeface="Arial" panose="020B0604020202020204" pitchFamily="34" charset="0"/>
                        </a:rPr>
                        <a:t> 830</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7</a:t>
                      </a:r>
                      <a:r>
                        <a:rPr lang="en-ZA" sz="1600" b="0" baseline="0" dirty="0" smtClean="0">
                          <a:effectLst/>
                          <a:latin typeface="Arial" panose="020B0604020202020204" pitchFamily="34" charset="0"/>
                          <a:cs typeface="Arial" panose="020B0604020202020204" pitchFamily="34" charset="0"/>
                        </a:rPr>
                        <a:t> 780</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168</a:t>
                      </a:r>
                      <a:r>
                        <a:rPr lang="en-ZA" sz="1600" b="0" baseline="0" dirty="0" smtClean="0">
                          <a:effectLst/>
                          <a:latin typeface="Arial" panose="020B0604020202020204" pitchFamily="34" charset="0"/>
                          <a:cs typeface="Arial" panose="020B0604020202020204" pitchFamily="34" charset="0"/>
                        </a:rPr>
                        <a:t> 610</a:t>
                      </a:r>
                      <a:endParaRPr lang="en-ZA" sz="1600" b="0" dirty="0">
                        <a:solidFill>
                          <a:schemeClr val="bg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Average </a:t>
                      </a:r>
                      <a:r>
                        <a:rPr lang="en-GB" sz="1600" b="0" dirty="0" smtClean="0">
                          <a:effectLst/>
                          <a:latin typeface="Arial" panose="020B0604020202020204" pitchFamily="34" charset="0"/>
                          <a:cs typeface="Arial" panose="020B0604020202020204" pitchFamily="34" charset="0"/>
                        </a:rPr>
                        <a:t>Age</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37.65</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39.97</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effectLst/>
                          <a:latin typeface="Arial" panose="020B0604020202020204" pitchFamily="34" charset="0"/>
                          <a:cs typeface="Arial" panose="020B0604020202020204" pitchFamily="34" charset="0"/>
                        </a:rPr>
                        <a:t>37.76</a:t>
                      </a:r>
                      <a:endParaRPr lang="en-ZA" sz="1600" b="0" dirty="0">
                        <a:solidFill>
                          <a:schemeClr val="bg1"/>
                        </a:solidFill>
                        <a:effectLst/>
                        <a:latin typeface="Arial" pitchFamily="34" charset="0"/>
                        <a:ea typeface="Calibri"/>
                        <a:cs typeface="Arial" pitchFamily="34" charset="0"/>
                      </a:endParaRPr>
                    </a:p>
                  </a:txBody>
                  <a:tcPr marL="68580" marR="68580" marT="0" marB="0" anchor="ctr"/>
                </a:tc>
              </a:tr>
            </a:tbl>
          </a:graphicData>
        </a:graphic>
      </p:graphicFrame>
      <p:sp>
        <p:nvSpPr>
          <p:cNvPr id="9" name="Rectangle 1"/>
          <p:cNvSpPr>
            <a:spLocks noChangeArrowheads="1"/>
          </p:cNvSpPr>
          <p:nvPr/>
        </p:nvSpPr>
        <p:spPr bwMode="auto">
          <a:xfrm>
            <a:off x="0" y="980728"/>
            <a:ext cx="67623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lang="en-ZA" sz="1200" b="1" dirty="0" smtClean="0">
                <a:latin typeface="Arial" pitchFamily="34" charset="0"/>
                <a:ea typeface="Calibri" pitchFamily="34" charset="0"/>
                <a:cs typeface="Times New Roman" pitchFamily="18" charset="0"/>
              </a:rPr>
              <a:t>DEMOGRAPHICS OF AMALGAMATED SCHEME</a:t>
            </a:r>
            <a:r>
              <a:rPr kumimoji="0" lang="en-ZA"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2"/>
          <p:cNvSpPr txBox="1">
            <a:spLocks/>
          </p:cNvSpPr>
          <p:nvPr/>
        </p:nvSpPr>
        <p:spPr>
          <a:xfrm>
            <a:off x="544624" y="3284984"/>
            <a:ext cx="7571184" cy="88503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500" b="1" kern="1200">
                <a:solidFill>
                  <a:srgbClr val="004264"/>
                </a:solidFill>
                <a:latin typeface="Arial" pitchFamily="34" charset="0"/>
                <a:ea typeface="+mj-ea"/>
                <a:cs typeface="Arial" pitchFamily="34" charset="0"/>
              </a:defRPr>
            </a:lvl1pPr>
          </a:lstStyle>
          <a:p>
            <a:r>
              <a:rPr lang="en-US" dirty="0" smtClean="0"/>
              <a:t>Amalgamations – Pre and Post Minemed</a:t>
            </a:r>
            <a:endParaRPr lang="en-US" dirty="0"/>
          </a:p>
        </p:txBody>
      </p:sp>
      <p:sp>
        <p:nvSpPr>
          <p:cNvPr id="6" name="Rectangle 1"/>
          <p:cNvSpPr>
            <a:spLocks noChangeArrowheads="1"/>
          </p:cNvSpPr>
          <p:nvPr/>
        </p:nvSpPr>
        <p:spPr bwMode="auto">
          <a:xfrm>
            <a:off x="107504" y="3744038"/>
            <a:ext cx="67623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lang="en-ZA" sz="1200" b="1" dirty="0" smtClean="0">
                <a:latin typeface="Arial" pitchFamily="34" charset="0"/>
                <a:ea typeface="Calibri" pitchFamily="34" charset="0"/>
                <a:cs typeface="Times New Roman" pitchFamily="18" charset="0"/>
              </a:rPr>
              <a:t>DEMOGRAPHICS OF AMALGAMATED SCHEME</a:t>
            </a:r>
            <a:r>
              <a:rPr kumimoji="0" lang="en-ZA"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ZA"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81602762"/>
              </p:ext>
            </p:extLst>
          </p:nvPr>
        </p:nvGraphicFramePr>
        <p:xfrm>
          <a:off x="530560" y="4070923"/>
          <a:ext cx="8138864" cy="1507232"/>
        </p:xfrm>
        <a:graphic>
          <a:graphicData uri="http://schemas.openxmlformats.org/drawingml/2006/table">
            <a:tbl>
              <a:tblPr firstRow="1" bandRow="1">
                <a:tableStyleId>{5C22544A-7EE6-4342-B048-85BDC9FD1C3A}</a:tableStyleId>
              </a:tblPr>
              <a:tblGrid>
                <a:gridCol w="3521243"/>
                <a:gridCol w="1539207"/>
                <a:gridCol w="1422230"/>
                <a:gridCol w="1656184"/>
              </a:tblGrid>
              <a:tr h="330637">
                <a:tc>
                  <a:txBody>
                    <a:bodyPr/>
                    <a:lstStyle/>
                    <a:p>
                      <a:pPr>
                        <a:spcAft>
                          <a:spcPts val="0"/>
                        </a:spcAft>
                      </a:pPr>
                      <a:r>
                        <a:rPr lang="en-GB" sz="1600" b="0" dirty="0">
                          <a:effectLst/>
                        </a:rPr>
                        <a:t> </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b="1" dirty="0">
                          <a:effectLst/>
                          <a:latin typeface="Arial" panose="020B0604020202020204" pitchFamily="34" charset="0"/>
                          <a:cs typeface="Arial" panose="020B0604020202020204" pitchFamily="34" charset="0"/>
                        </a:rPr>
                        <a:t>Bestmed</a:t>
                      </a:r>
                      <a:endParaRPr lang="en-ZA" sz="1600" b="1"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b="1" dirty="0" smtClean="0">
                          <a:effectLst/>
                          <a:latin typeface="Arial" panose="020B0604020202020204" pitchFamily="34" charset="0"/>
                          <a:cs typeface="Arial" panose="020B0604020202020204" pitchFamily="34" charset="0"/>
                        </a:rPr>
                        <a:t>Minemed</a:t>
                      </a:r>
                      <a:endParaRPr lang="en-ZA" sz="1600" b="1"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600" b="1" dirty="0">
                          <a:effectLst/>
                          <a:latin typeface="Arial" panose="020B0604020202020204" pitchFamily="34" charset="0"/>
                          <a:cs typeface="Arial" panose="020B0604020202020204" pitchFamily="34" charset="0"/>
                        </a:rPr>
                        <a:t>Amalgamated </a:t>
                      </a:r>
                      <a:r>
                        <a:rPr lang="en-GB" sz="1600" b="1" dirty="0" smtClean="0">
                          <a:effectLst/>
                          <a:latin typeface="Arial" panose="020B0604020202020204" pitchFamily="34" charset="0"/>
                          <a:cs typeface="Arial" panose="020B0604020202020204" pitchFamily="34" charset="0"/>
                        </a:rPr>
                        <a:t>Scheme</a:t>
                      </a:r>
                      <a:endParaRPr lang="en-ZA" sz="1600" b="1" dirty="0">
                        <a:solidFill>
                          <a:schemeClr val="bg1"/>
                        </a:solidFill>
                        <a:effectLst/>
                        <a:latin typeface="Arial" pitchFamily="34" charset="0"/>
                        <a:ea typeface="Calibri"/>
                        <a:cs typeface="Arial" pitchFamily="34" charset="0"/>
                      </a:endParaRPr>
                    </a:p>
                  </a:txBody>
                  <a:tcPr marL="68580" marR="68580" marT="0" marB="0" anchor="ctr"/>
                </a:tc>
              </a:tr>
              <a:tr h="288032">
                <a:tc>
                  <a:txBody>
                    <a:bodyPr/>
                    <a:lstStyle/>
                    <a:p>
                      <a:pPr>
                        <a:spcAft>
                          <a:spcPts val="0"/>
                        </a:spcAft>
                      </a:pPr>
                      <a:r>
                        <a:rPr lang="en-GB" sz="1600" b="0" dirty="0">
                          <a:effectLst/>
                          <a:latin typeface="Arial" panose="020B0604020202020204" pitchFamily="34" charset="0"/>
                          <a:cs typeface="Arial" panose="020B0604020202020204" pitchFamily="34" charset="0"/>
                        </a:rPr>
                        <a:t>Number of </a:t>
                      </a:r>
                      <a:r>
                        <a:rPr lang="en-GB" sz="1600" b="0" dirty="0" smtClean="0">
                          <a:effectLst/>
                          <a:latin typeface="Arial" panose="020B0604020202020204" pitchFamily="34" charset="0"/>
                          <a:cs typeface="Arial" panose="020B0604020202020204" pitchFamily="34" charset="0"/>
                        </a:rPr>
                        <a:t>Principal Members</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81 297</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5 642</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86 939</a:t>
                      </a:r>
                      <a:endParaRPr lang="en-ZA" sz="1600" b="0" dirty="0">
                        <a:solidFill>
                          <a:schemeClr val="tx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Average </a:t>
                      </a:r>
                      <a:r>
                        <a:rPr lang="en-GB" sz="1600" b="0" dirty="0" smtClean="0">
                          <a:effectLst/>
                          <a:latin typeface="Arial" panose="020B0604020202020204" pitchFamily="34" charset="0"/>
                          <a:cs typeface="Arial" panose="020B0604020202020204" pitchFamily="34" charset="0"/>
                        </a:rPr>
                        <a:t>Age</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48.91</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51.52</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49.08</a:t>
                      </a:r>
                      <a:endParaRPr lang="en-ZA" sz="1600" b="0" dirty="0">
                        <a:solidFill>
                          <a:schemeClr val="tx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Number of </a:t>
                      </a:r>
                      <a:r>
                        <a:rPr lang="en-GB" sz="1600" b="0" dirty="0" smtClean="0">
                          <a:effectLst/>
                          <a:latin typeface="Arial" panose="020B0604020202020204" pitchFamily="34" charset="0"/>
                          <a:cs typeface="Arial" panose="020B0604020202020204" pitchFamily="34" charset="0"/>
                        </a:rPr>
                        <a:t>Beneficiaries</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170 899</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11 836</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182 735</a:t>
                      </a:r>
                      <a:endParaRPr lang="en-ZA" sz="1600" b="0" dirty="0">
                        <a:solidFill>
                          <a:schemeClr val="tx1"/>
                        </a:solidFill>
                        <a:effectLst/>
                        <a:latin typeface="Arial" pitchFamily="34" charset="0"/>
                        <a:ea typeface="Calibri"/>
                        <a:cs typeface="Arial" pitchFamily="34" charset="0"/>
                      </a:endParaRPr>
                    </a:p>
                  </a:txBody>
                  <a:tcPr marL="68580" marR="68580" marT="0" marB="0" anchor="ctr"/>
                </a:tc>
              </a:tr>
              <a:tr h="216024">
                <a:tc>
                  <a:txBody>
                    <a:bodyPr/>
                    <a:lstStyle/>
                    <a:p>
                      <a:pPr>
                        <a:spcAft>
                          <a:spcPts val="0"/>
                        </a:spcAft>
                      </a:pPr>
                      <a:r>
                        <a:rPr lang="en-GB" sz="1600" b="0" dirty="0">
                          <a:effectLst/>
                          <a:latin typeface="Arial" panose="020B0604020202020204" pitchFamily="34" charset="0"/>
                          <a:cs typeface="Arial" panose="020B0604020202020204" pitchFamily="34" charset="0"/>
                        </a:rPr>
                        <a:t>Average </a:t>
                      </a:r>
                      <a:r>
                        <a:rPr lang="en-GB" sz="1600" b="0" dirty="0" smtClean="0">
                          <a:effectLst/>
                          <a:latin typeface="Arial" panose="020B0604020202020204" pitchFamily="34" charset="0"/>
                          <a:cs typeface="Arial" panose="020B0604020202020204" pitchFamily="34" charset="0"/>
                        </a:rPr>
                        <a:t>Age</a:t>
                      </a:r>
                      <a:endParaRPr lang="en-ZA" sz="1600" b="0" dirty="0">
                        <a:solidFill>
                          <a:schemeClr val="bg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37.74</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39.72</a:t>
                      </a:r>
                      <a:endParaRPr lang="en-ZA" sz="1600" b="0" dirty="0">
                        <a:solidFill>
                          <a:schemeClr val="tx1"/>
                        </a:solidFill>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ZA" sz="1600" b="0" dirty="0" smtClean="0">
                          <a:solidFill>
                            <a:schemeClr val="tx1"/>
                          </a:solidFill>
                          <a:effectLst/>
                          <a:latin typeface="Arial" pitchFamily="34" charset="0"/>
                          <a:ea typeface="Calibri"/>
                          <a:cs typeface="Arial" pitchFamily="34" charset="0"/>
                        </a:rPr>
                        <a:t>37.86</a:t>
                      </a:r>
                      <a:endParaRPr lang="en-ZA" sz="1600" b="0" dirty="0">
                        <a:solidFill>
                          <a:schemeClr val="tx1"/>
                        </a:solidFill>
                        <a:effectLst/>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val="2290634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1138</TotalTime>
  <Words>5392</Words>
  <Application>Microsoft Office PowerPoint</Application>
  <PresentationFormat>On-screen Show (4:3)</PresentationFormat>
  <Paragraphs>1689</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Sappi Year-end Revision  October/ November 2013</vt:lpstr>
      <vt:lpstr>Index</vt:lpstr>
      <vt:lpstr>Performance Indicators – Overview </vt:lpstr>
      <vt:lpstr>Performance Indicators – Reserves (2010-2013)</vt:lpstr>
      <vt:lpstr>Performance Indicators – Growth (2010-2013)</vt:lpstr>
      <vt:lpstr>Performance Indicators – Profile (2010-2013)</vt:lpstr>
      <vt:lpstr>Performance Indicators – Admin Cost (2010-2013)</vt:lpstr>
      <vt:lpstr>Amalgamations</vt:lpstr>
      <vt:lpstr>Amalgamations – Pre and Post Sappi</vt:lpstr>
      <vt:lpstr>Sappi</vt:lpstr>
      <vt:lpstr>Member Registrations per Option – as at 31 August 2013</vt:lpstr>
      <vt:lpstr>Benefit Changes – 2014 </vt:lpstr>
      <vt:lpstr>Overall Benefit and Subscription Changes</vt:lpstr>
      <vt:lpstr>2014 Subscriptions Increases Overview</vt:lpstr>
      <vt:lpstr>Increases (Risk) per Benefit Option</vt:lpstr>
      <vt:lpstr>Benefit Option Range</vt:lpstr>
      <vt:lpstr>PowerPoint Presentation</vt:lpstr>
      <vt:lpstr>Beat Benefit Changes</vt:lpstr>
      <vt:lpstr>Benefit Changes – Beat1 and Beat2</vt:lpstr>
      <vt:lpstr>           Benefits</vt:lpstr>
      <vt:lpstr>           Benefits</vt:lpstr>
      <vt:lpstr>           Benefit Changes</vt:lpstr>
      <vt:lpstr>           Benefits</vt:lpstr>
      <vt:lpstr>           Non-CDL Conditions</vt:lpstr>
      <vt:lpstr>           Benefit Changes</vt:lpstr>
      <vt:lpstr>           Benefits</vt:lpstr>
      <vt:lpstr>           Benefits</vt:lpstr>
      <vt:lpstr>           Benefits</vt:lpstr>
      <vt:lpstr>           Non-CDL Conditions</vt:lpstr>
      <vt:lpstr>PowerPoint Presentation</vt:lpstr>
      <vt:lpstr>Pace Benefit Changes</vt:lpstr>
      <vt:lpstr>           Benefit Changes</vt:lpstr>
      <vt:lpstr>Communication process re removed chronic conditions</vt:lpstr>
      <vt:lpstr>           Benefits</vt:lpstr>
      <vt:lpstr>           Benefits</vt:lpstr>
      <vt:lpstr>           Non-CDL Conditions</vt:lpstr>
      <vt:lpstr>           Benefit Changes</vt:lpstr>
      <vt:lpstr>           Benefits</vt:lpstr>
      <vt:lpstr>           Benefits</vt:lpstr>
      <vt:lpstr>           Non-CDL Conditions</vt:lpstr>
      <vt:lpstr>           Benefit Changes</vt:lpstr>
      <vt:lpstr>           Benefits</vt:lpstr>
      <vt:lpstr>           Benefits</vt:lpstr>
      <vt:lpstr>           Non-CDL Conditions</vt:lpstr>
      <vt:lpstr>           Benefit Changes</vt:lpstr>
      <vt:lpstr>           Benefits</vt:lpstr>
      <vt:lpstr>           Benefits</vt:lpstr>
      <vt:lpstr>           Non-CDL Conditions</vt:lpstr>
      <vt:lpstr>           Non-CDL Conditions</vt:lpstr>
      <vt:lpstr>PowerPoint Presentation</vt:lpstr>
      <vt:lpstr>           Benefit Changes</vt:lpstr>
      <vt:lpstr>           Benefit Changes</vt:lpstr>
      <vt:lpstr>           Benefits</vt:lpstr>
      <vt:lpstr>           Benefits</vt:lpstr>
      <vt:lpstr>           Benefit Changes</vt:lpstr>
      <vt:lpstr>           Benefit Changes</vt:lpstr>
      <vt:lpstr>Communication process re removed chronic conditions</vt:lpstr>
      <vt:lpstr>           Benefits</vt:lpstr>
      <vt:lpstr>           Benefits</vt:lpstr>
      <vt:lpstr>           Non-CDL Conditions</vt:lpstr>
      <vt:lpstr>How to Change Benefit Option?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Tilla van der Westhuizen</cp:lastModifiedBy>
  <cp:revision>210</cp:revision>
  <cp:lastPrinted>2013-10-07T11:31:09Z</cp:lastPrinted>
  <dcterms:created xsi:type="dcterms:W3CDTF">2012-05-03T10:13:47Z</dcterms:created>
  <dcterms:modified xsi:type="dcterms:W3CDTF">2013-10-09T12:32:39Z</dcterms:modified>
</cp:coreProperties>
</file>